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94" r:id="rId3"/>
    <p:sldId id="279" r:id="rId4"/>
    <p:sldId id="293" r:id="rId5"/>
    <p:sldId id="300" r:id="rId6"/>
    <p:sldId id="281" r:id="rId7"/>
    <p:sldId id="280" r:id="rId8"/>
    <p:sldId id="304" r:id="rId9"/>
    <p:sldId id="299" r:id="rId10"/>
    <p:sldId id="289" r:id="rId11"/>
    <p:sldId id="305" r:id="rId12"/>
    <p:sldId id="274" r:id="rId13"/>
    <p:sldId id="306" r:id="rId14"/>
    <p:sldId id="266" r:id="rId15"/>
    <p:sldId id="286" r:id="rId16"/>
    <p:sldId id="278" r:id="rId17"/>
    <p:sldId id="259" r:id="rId18"/>
    <p:sldId id="282" r:id="rId19"/>
    <p:sldId id="302" r:id="rId20"/>
    <p:sldId id="309" r:id="rId21"/>
    <p:sldId id="283" r:id="rId22"/>
    <p:sldId id="295" r:id="rId23"/>
    <p:sldId id="263" r:id="rId24"/>
    <p:sldId id="307" r:id="rId25"/>
    <p:sldId id="268" r:id="rId26"/>
    <p:sldId id="291" r:id="rId27"/>
    <p:sldId id="308" r:id="rId28"/>
    <p:sldId id="287" r:id="rId29"/>
    <p:sldId id="310" r:id="rId30"/>
    <p:sldId id="301" r:id="rId31"/>
    <p:sldId id="288" r:id="rId32"/>
    <p:sldId id="271"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4D74"/>
    <a:srgbClr val="E6F4F1"/>
    <a:srgbClr val="FF8946"/>
    <a:srgbClr val="BC6743"/>
    <a:srgbClr val="00617A"/>
    <a:srgbClr val="EEE8A9"/>
    <a:srgbClr val="F9F871"/>
    <a:srgbClr val="008B90"/>
    <a:srgbClr val="A443BC"/>
    <a:srgbClr val="7F44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76884" autoAdjust="0"/>
  </p:normalViewPr>
  <p:slideViewPr>
    <p:cSldViewPr snapToGrid="0">
      <p:cViewPr varScale="1">
        <p:scale>
          <a:sx n="87" d="100"/>
          <a:sy n="87" d="100"/>
        </p:scale>
        <p:origin x="1512"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9E2EC-6CE3-4484-B4A1-9AE392AD11D0}" type="datetimeFigureOut">
              <a:rPr lang="en-US" smtClean="0"/>
              <a:t>11/17/2021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DBB3D-2216-4CDB-9A46-D8A39D82C293}" type="slidenum">
              <a:rPr lang="en-US" smtClean="0"/>
              <a:t>‹#›</a:t>
            </a:fld>
            <a:endParaRPr lang="en-US"/>
          </a:p>
        </p:txBody>
      </p:sp>
    </p:spTree>
    <p:extLst>
      <p:ext uri="{BB962C8B-B14F-4D97-AF65-F5344CB8AC3E}">
        <p14:creationId xmlns:p14="http://schemas.microsoft.com/office/powerpoint/2010/main" val="1614652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Orthogonal_transformation"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en.wikipedia.org/wiki/Correlation_and_dependenc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b="0" i="0" dirty="0">
                <a:solidFill>
                  <a:srgbClr val="444444"/>
                </a:solidFill>
                <a:effectLst/>
                <a:latin typeface="Browallia New" panose="020B0604020202020204" pitchFamily="34" charset="-34"/>
                <a:cs typeface="Browallia New" panose="020B0604020202020204" pitchFamily="34" charset="-34"/>
              </a:rPr>
              <a:t>ล่วงเข้าสู่เดือนตุลาคม 2564 เราอยู่กับโควิด-19 มายาวนานเกือบสองปีแล้ว</a:t>
            </a:r>
          </a:p>
          <a:p>
            <a:r>
              <a:rPr lang="th-TH" sz="1200" dirty="0">
                <a:solidFill>
                  <a:srgbClr val="E6F4F1"/>
                </a:solidFill>
                <a:latin typeface="Georgia" panose="02040502050405020303" pitchFamily="18" charset="0"/>
                <a:ea typeface="Open Sans" pitchFamily="2" charset="0"/>
                <a:cs typeface="Open Sans" pitchFamily="2" charset="0"/>
              </a:rPr>
              <a:t>ประเทศไทยเจอกับการระบาดระลอก 3 ในเดือนเมษายน 64</a:t>
            </a:r>
          </a:p>
          <a:p>
            <a:r>
              <a:rPr lang="th-TH" sz="1200" dirty="0">
                <a:solidFill>
                  <a:srgbClr val="E6F4F1"/>
                </a:solidFill>
                <a:latin typeface="Georgia" panose="02040502050405020303" pitchFamily="18" charset="0"/>
                <a:ea typeface="Open Sans" pitchFamily="2" charset="0"/>
                <a:cs typeface="Open Sans" pitchFamily="2" charset="0"/>
              </a:rPr>
              <a:t>ผู้ติดเชื้อรายวันของประเทศไทย มีจำนวนสูงมากจนภาครัฐต้องออกมาตรการที่เข้มงวดขึ้น </a:t>
            </a:r>
          </a:p>
          <a:p>
            <a:r>
              <a:rPr lang="th-TH" dirty="0">
                <a:solidFill>
                  <a:srgbClr val="E6F4F1"/>
                </a:solidFill>
                <a:latin typeface="Georgia" panose="02040502050405020303" pitchFamily="18" charset="0"/>
                <a:ea typeface="Open Sans" pitchFamily="2" charset="0"/>
                <a:cs typeface="Open Sans" pitchFamily="2" charset="0"/>
              </a:rPr>
              <a:t>มาตรการที่บังคับใช้ส่งผลกระทบทั้งภาคเศรษฐกิจ และวิถีชีวิตของคนไทยเป็นอย่างมาก</a:t>
            </a:r>
            <a:endParaRPr lang="en-US" sz="1200" dirty="0">
              <a:solidFill>
                <a:srgbClr val="E6F4F1"/>
              </a:solidFill>
              <a:latin typeface="Georgia" panose="02040502050405020303" pitchFamily="18" charset="0"/>
              <a:ea typeface="Open Sans" pitchFamily="2" charset="0"/>
              <a:cs typeface="Open Sans" pitchFamily="2" charset="0"/>
            </a:endParaRPr>
          </a:p>
          <a:p>
            <a:r>
              <a:rPr lang="th-TH" b="0" i="0" dirty="0">
                <a:solidFill>
                  <a:srgbClr val="444444"/>
                </a:solidFill>
                <a:effectLst/>
                <a:latin typeface="Browallia New" panose="020B0604020202020204" pitchFamily="34" charset="-34"/>
                <a:cs typeface="Browallia New" panose="020B0604020202020204" pitchFamily="34" charset="-34"/>
              </a:rPr>
              <a:t> นานาประเทศทั่วโลกต่างทยอยปรับตัวออกจากโหมด ‘เร่งสร้างภูมิคุ้มกันหมู่’ เข้าสู่โหมด ‘หาทางอยู่ร่วมกับโรค’ โดยลดความสาหัสจากโควิด-19 ให้เหลือเป็น ‘โรคประจำถิ่น’ ไม่มีรัฐบาลประเทศไหนประกาศว่าจะ ‘เอาชนะ’ เชื้อโรคนี้ หรือลดจำนวนผู้ป่วยให้เหลือศูนย์อีกต่อไป</a:t>
            </a:r>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2</a:t>
            </a:fld>
            <a:endParaRPr lang="en-US"/>
          </a:p>
        </p:txBody>
      </p:sp>
    </p:spTree>
    <p:extLst>
      <p:ext uri="{BB962C8B-B14F-4D97-AF65-F5344CB8AC3E}">
        <p14:creationId xmlns:p14="http://schemas.microsoft.com/office/powerpoint/2010/main" val="1231593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11</a:t>
            </a:fld>
            <a:endParaRPr lang="en-US"/>
          </a:p>
        </p:txBody>
      </p:sp>
    </p:spTree>
    <p:extLst>
      <p:ext uri="{BB962C8B-B14F-4D97-AF65-F5344CB8AC3E}">
        <p14:creationId xmlns:p14="http://schemas.microsoft.com/office/powerpoint/2010/main" val="129394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b="0" i="0" dirty="0">
                <a:solidFill>
                  <a:srgbClr val="4D5156"/>
                </a:solidFill>
                <a:effectLst/>
                <a:latin typeface="arial" panose="020B0604020202020204" pitchFamily="34" charset="0"/>
              </a:rPr>
              <a:t>ศูนย์กลางเรขาคณิต</a:t>
            </a:r>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12</a:t>
            </a:fld>
            <a:endParaRPr lang="en-US"/>
          </a:p>
        </p:txBody>
      </p:sp>
    </p:spTree>
    <p:extLst>
      <p:ext uri="{BB962C8B-B14F-4D97-AF65-F5344CB8AC3E}">
        <p14:creationId xmlns:p14="http://schemas.microsoft.com/office/powerpoint/2010/main" val="253214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b="0" i="0" dirty="0">
                <a:solidFill>
                  <a:srgbClr val="4D5156"/>
                </a:solidFill>
                <a:effectLst/>
                <a:latin typeface="arial" panose="020B0604020202020204" pitchFamily="34" charset="0"/>
              </a:rPr>
              <a:t>ศูนย์กลางเรขาคณิต</a:t>
            </a:r>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13</a:t>
            </a:fld>
            <a:endParaRPr lang="en-US"/>
          </a:p>
        </p:txBody>
      </p:sp>
    </p:spTree>
    <p:extLst>
      <p:ext uri="{BB962C8B-B14F-4D97-AF65-F5344CB8AC3E}">
        <p14:creationId xmlns:p14="http://schemas.microsoft.com/office/powerpoint/2010/main" val="1974083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b="0" i="0" dirty="0">
                <a:solidFill>
                  <a:srgbClr val="292929"/>
                </a:solidFill>
                <a:effectLst/>
                <a:latin typeface="charter"/>
              </a:rPr>
              <a:t>ทำ </a:t>
            </a:r>
            <a:r>
              <a:rPr lang="en-US" b="0" i="0" dirty="0">
                <a:solidFill>
                  <a:srgbClr val="292929"/>
                </a:solidFill>
                <a:effectLst/>
                <a:latin typeface="charter"/>
              </a:rPr>
              <a:t>Data Transformation </a:t>
            </a:r>
            <a:r>
              <a:rPr lang="th-TH" b="0" i="0" dirty="0">
                <a:solidFill>
                  <a:srgbClr val="292929"/>
                </a:solidFill>
                <a:effectLst/>
                <a:latin typeface="charter"/>
              </a:rPr>
              <a:t>ด้วยกระบวนการทางคณิตศาสตร์เพื่อให้ได้จำนวนฟีเจอร์ที่น้อยลง</a:t>
            </a:r>
            <a:endParaRPr lang="en-US" b="0" i="0" dirty="0">
              <a:solidFill>
                <a:srgbClr val="292929"/>
              </a:solidFill>
              <a:effectLst/>
              <a:latin typeface="charter"/>
            </a:endParaRPr>
          </a:p>
          <a:p>
            <a:r>
              <a:rPr lang="th-TH" b="0" i="0" dirty="0">
                <a:solidFill>
                  <a:srgbClr val="292929"/>
                </a:solidFill>
                <a:effectLst/>
                <a:latin typeface="charter"/>
              </a:rPr>
              <a:t>นกระบวนการทางสถิติที่ใช้หลักการของ </a:t>
            </a:r>
            <a:r>
              <a:rPr lang="en-US" b="0" i="0" u="sng" dirty="0">
                <a:effectLst/>
                <a:latin typeface="charter"/>
                <a:hlinkClick r:id="rId3"/>
              </a:rPr>
              <a:t>orthogonal transformation</a:t>
            </a:r>
            <a:r>
              <a:rPr lang="en-US" b="0" i="0" dirty="0">
                <a:solidFill>
                  <a:srgbClr val="292929"/>
                </a:solidFill>
                <a:effectLst/>
                <a:latin typeface="charter"/>
              </a:rPr>
              <a:t> </a:t>
            </a:r>
            <a:r>
              <a:rPr lang="th-TH" b="0" i="0" dirty="0">
                <a:solidFill>
                  <a:srgbClr val="292929"/>
                </a:solidFill>
                <a:effectLst/>
                <a:latin typeface="charter"/>
              </a:rPr>
              <a:t>ในการแปลงฟีเจอร์ของข้อมูลจริง(</a:t>
            </a:r>
            <a:r>
              <a:rPr lang="en-US" b="0" i="0" dirty="0">
                <a:solidFill>
                  <a:srgbClr val="292929"/>
                </a:solidFill>
                <a:effectLst/>
                <a:latin typeface="charter"/>
              </a:rPr>
              <a:t>Transform data)</a:t>
            </a:r>
            <a:r>
              <a:rPr lang="th-TH" b="0" i="0" dirty="0">
                <a:solidFill>
                  <a:srgbClr val="292929"/>
                </a:solidFill>
                <a:effectLst/>
                <a:latin typeface="charter"/>
              </a:rPr>
              <a:t>ให้กลายเป็นฟีเจอร์ใหม่ที่ไม่มีความสัมพันธ์ในเชิงเส้น (</a:t>
            </a:r>
            <a:r>
              <a:rPr lang="en-US" b="0" i="0" u="sng" dirty="0">
                <a:effectLst/>
                <a:latin typeface="charter"/>
                <a:hlinkClick r:id="rId4"/>
              </a:rPr>
              <a:t>linearly uncorrelated</a:t>
            </a:r>
            <a:r>
              <a:rPr lang="en-US" b="0" i="0" dirty="0">
                <a:solidFill>
                  <a:srgbClr val="292929"/>
                </a:solidFill>
                <a:effectLst/>
                <a:latin typeface="charter"/>
              </a:rPr>
              <a:t>) </a:t>
            </a:r>
            <a:r>
              <a:rPr lang="th-TH" b="0" i="0" dirty="0">
                <a:solidFill>
                  <a:srgbClr val="292929"/>
                </a:solidFill>
                <a:effectLst/>
                <a:latin typeface="charter"/>
              </a:rPr>
              <a:t>ซึ่งถูกเรียกว่า </a:t>
            </a:r>
            <a:r>
              <a:rPr lang="en-US" b="0" i="0" dirty="0">
                <a:solidFill>
                  <a:srgbClr val="292929"/>
                </a:solidFill>
                <a:effectLst/>
                <a:latin typeface="charter"/>
              </a:rPr>
              <a:t>principal components </a:t>
            </a:r>
            <a:r>
              <a:rPr lang="th-TH" b="0" i="0" dirty="0">
                <a:solidFill>
                  <a:srgbClr val="292929"/>
                </a:solidFill>
                <a:effectLst/>
                <a:latin typeface="charter"/>
              </a:rPr>
              <a:t>โดยคณิตศาสตร์เบื้องหลัง จะใช้หลักการจัดข้อมูลให้อยู่ในรูปแบบ </a:t>
            </a:r>
            <a:r>
              <a:rPr lang="en-US" b="0" i="0" dirty="0">
                <a:solidFill>
                  <a:srgbClr val="292929"/>
                </a:solidFill>
                <a:effectLst/>
                <a:latin typeface="charter"/>
              </a:rPr>
              <a:t>matrix, </a:t>
            </a:r>
            <a:r>
              <a:rPr lang="th-TH" b="0" i="0" dirty="0">
                <a:solidFill>
                  <a:srgbClr val="292929"/>
                </a:solidFill>
                <a:effectLst/>
                <a:latin typeface="charter"/>
              </a:rPr>
              <a:t>การหาค่า </a:t>
            </a:r>
            <a:r>
              <a:rPr lang="en-US" b="0" i="0" dirty="0">
                <a:solidFill>
                  <a:srgbClr val="292929"/>
                </a:solidFill>
                <a:effectLst/>
                <a:latin typeface="charter"/>
              </a:rPr>
              <a:t>eigenvector-eigenvalue, covariance </a:t>
            </a:r>
            <a:r>
              <a:rPr lang="th-TH" b="0" i="0" dirty="0">
                <a:solidFill>
                  <a:srgbClr val="292929"/>
                </a:solidFill>
                <a:effectLst/>
                <a:latin typeface="charter"/>
              </a:rPr>
              <a:t>และ </a:t>
            </a:r>
            <a:r>
              <a:rPr lang="en-US" b="0" i="0" dirty="0">
                <a:solidFill>
                  <a:srgbClr val="292929"/>
                </a:solidFill>
                <a:effectLst/>
                <a:latin typeface="charter"/>
              </a:rPr>
              <a:t>Diagonalization theorem</a:t>
            </a:r>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15</a:t>
            </a:fld>
            <a:endParaRPr lang="en-US"/>
          </a:p>
        </p:txBody>
      </p:sp>
    </p:spTree>
    <p:extLst>
      <p:ext uri="{BB962C8B-B14F-4D97-AF65-F5344CB8AC3E}">
        <p14:creationId xmlns:p14="http://schemas.microsoft.com/office/powerpoint/2010/main" val="929838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16</a:t>
            </a:fld>
            <a:endParaRPr lang="en-US"/>
          </a:p>
        </p:txBody>
      </p:sp>
    </p:spTree>
    <p:extLst>
      <p:ext uri="{BB962C8B-B14F-4D97-AF65-F5344CB8AC3E}">
        <p14:creationId xmlns:p14="http://schemas.microsoft.com/office/powerpoint/2010/main" val="1288878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17</a:t>
            </a:fld>
            <a:endParaRPr lang="en-US"/>
          </a:p>
        </p:txBody>
      </p:sp>
    </p:spTree>
    <p:extLst>
      <p:ext uri="{BB962C8B-B14F-4D97-AF65-F5344CB8AC3E}">
        <p14:creationId xmlns:p14="http://schemas.microsoft.com/office/powerpoint/2010/main" val="1685473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h-TH" b="0" i="0" dirty="0">
                <a:solidFill>
                  <a:srgbClr val="292929"/>
                </a:solidFill>
                <a:effectLst/>
                <a:latin typeface="charter"/>
              </a:rPr>
              <a:t>เครื่องมือที่แนะนำสำหรับมือใหม่ เพราะเป็น </a:t>
            </a:r>
            <a:r>
              <a:rPr lang="en-US" b="0" i="0" dirty="0">
                <a:solidFill>
                  <a:srgbClr val="292929"/>
                </a:solidFill>
                <a:effectLst/>
                <a:latin typeface="charter"/>
              </a:rPr>
              <a:t>Interface </a:t>
            </a:r>
            <a:r>
              <a:rPr lang="th-TH" b="0" i="0" dirty="0">
                <a:solidFill>
                  <a:srgbClr val="292929"/>
                </a:solidFill>
                <a:effectLst/>
                <a:latin typeface="charter"/>
              </a:rPr>
              <a:t>ระดับสูง ให้มือใหม่สามารถเข้าใจภาพรวมและ </a:t>
            </a:r>
            <a:r>
              <a:rPr lang="en-US" b="0" i="0" dirty="0">
                <a:solidFill>
                  <a:srgbClr val="292929"/>
                </a:solidFill>
                <a:effectLst/>
                <a:latin typeface="charter"/>
              </a:rPr>
              <a:t>Workflow </a:t>
            </a:r>
            <a:r>
              <a:rPr lang="th-TH" b="0" i="0" dirty="0">
                <a:solidFill>
                  <a:srgbClr val="292929"/>
                </a:solidFill>
                <a:effectLst/>
                <a:latin typeface="charter"/>
              </a:rPr>
              <a:t>ของ </a:t>
            </a:r>
            <a:r>
              <a:rPr lang="en-US" b="0" i="0" dirty="0">
                <a:solidFill>
                  <a:srgbClr val="292929"/>
                </a:solidFill>
                <a:effectLst/>
                <a:latin typeface="charter"/>
              </a:rPr>
              <a:t>Machine Learning </a:t>
            </a:r>
            <a:r>
              <a:rPr lang="th-TH" b="0" i="0" dirty="0">
                <a:solidFill>
                  <a:srgbClr val="292929"/>
                </a:solidFill>
                <a:effectLst/>
                <a:latin typeface="charter"/>
              </a:rPr>
              <a:t>ได้</a:t>
            </a:r>
            <a:endParaRPr lang="en-US" dirty="0"/>
          </a:p>
          <a:p>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22</a:t>
            </a:fld>
            <a:endParaRPr lang="en-US"/>
          </a:p>
        </p:txBody>
      </p:sp>
    </p:spTree>
    <p:extLst>
      <p:ext uri="{BB962C8B-B14F-4D97-AF65-F5344CB8AC3E}">
        <p14:creationId xmlns:p14="http://schemas.microsoft.com/office/powerpoint/2010/main" val="211905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b="0" i="0" dirty="0">
                <a:solidFill>
                  <a:srgbClr val="FFFFFF"/>
                </a:solidFill>
                <a:effectLst/>
                <a:latin typeface="Sarabun"/>
              </a:rPr>
              <a:t>ข้อมูล 1 พย</a:t>
            </a:r>
          </a:p>
          <a:p>
            <a:r>
              <a:rPr lang="th-TH" b="0" i="0" dirty="0">
                <a:solidFill>
                  <a:srgbClr val="FFFFFF"/>
                </a:solidFill>
                <a:effectLst/>
                <a:latin typeface="Sarabun"/>
              </a:rPr>
              <a:t>พื้นที่ควบคุมสูงสุดและเข้มงวดหรือสีแดงเข้ม</a:t>
            </a:r>
          </a:p>
          <a:p>
            <a:r>
              <a:rPr lang="th-TH" b="0" i="0" dirty="0">
                <a:solidFill>
                  <a:srgbClr val="FFFFFF"/>
                </a:solidFill>
                <a:effectLst/>
                <a:latin typeface="Sarabun"/>
              </a:rPr>
              <a:t>พื้นที่ควบคุมหรือพื้นที่สีแดง</a:t>
            </a:r>
          </a:p>
          <a:p>
            <a:r>
              <a:rPr lang="th-TH" b="0" i="0" dirty="0">
                <a:solidFill>
                  <a:srgbClr val="FFFFFF"/>
                </a:solidFill>
                <a:effectLst/>
                <a:latin typeface="Sarabun"/>
              </a:rPr>
              <a:t>พื้นที่ควบคุม หรือสีส้ม</a:t>
            </a:r>
          </a:p>
          <a:p>
            <a:r>
              <a:rPr lang="th-TH" b="0" i="0" dirty="0">
                <a:solidFill>
                  <a:srgbClr val="FFFFFF"/>
                </a:solidFill>
                <a:effectLst/>
                <a:latin typeface="Sarabun"/>
              </a:rPr>
              <a:t>พื้นที่เฝ้าระวังสูง (สีเหลือง)</a:t>
            </a:r>
          </a:p>
          <a:p>
            <a:r>
              <a:rPr lang="th-TH" b="0" i="0" dirty="0">
                <a:solidFill>
                  <a:srgbClr val="FFFFFF"/>
                </a:solidFill>
                <a:effectLst/>
                <a:latin typeface="Sarabun"/>
              </a:rPr>
              <a:t>พื้นที่นําร่องท่องเที่ยว</a:t>
            </a:r>
            <a:r>
              <a:rPr lang="th-TH" b="0" i="0" dirty="0">
                <a:solidFill>
                  <a:srgbClr val="212529"/>
                </a:solidFill>
                <a:effectLst/>
                <a:latin typeface="Sarabun"/>
              </a:rPr>
              <a:t> (พื้นที่สีฟ้า)</a:t>
            </a:r>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3</a:t>
            </a:fld>
            <a:endParaRPr lang="en-US"/>
          </a:p>
        </p:txBody>
      </p:sp>
    </p:spTree>
    <p:extLst>
      <p:ext uri="{BB962C8B-B14F-4D97-AF65-F5344CB8AC3E}">
        <p14:creationId xmlns:p14="http://schemas.microsoft.com/office/powerpoint/2010/main" val="302932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โควิด 19 </a:t>
            </a:r>
          </a:p>
          <a:p>
            <a:r>
              <a:rPr lang="th-TH" b="0" i="0" dirty="0">
                <a:solidFill>
                  <a:srgbClr val="444444"/>
                </a:solidFill>
                <a:effectLst/>
                <a:latin typeface="Browallia New" panose="020B0604020202020204" pitchFamily="34" charset="-34"/>
                <a:cs typeface="Browallia New" panose="020B0604020202020204" pitchFamily="34" charset="-34"/>
              </a:rPr>
              <a:t>สามารถป้องกันการติดเชื้อแบบมีอาการจนต้องเข้าโรงพยาบาล อาการหนัก และอัตราการเสียชีวิตได้ค่อนข้างดี ทำให้คนในประเทศสามารถเริ่มกลับมาใช้ชีวิตเป็นปกติได้ รัฐไม่ต้องใช้มาตรการ ‘ล็อกดาวน์’ อย่างเข้มงวดเหมือนกับช่วงก่อนมีวัคซีน </a:t>
            </a:r>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4</a:t>
            </a:fld>
            <a:endParaRPr lang="en-US"/>
          </a:p>
        </p:txBody>
      </p:sp>
    </p:spTree>
    <p:extLst>
      <p:ext uri="{BB962C8B-B14F-4D97-AF65-F5344CB8AC3E}">
        <p14:creationId xmlns:p14="http://schemas.microsoft.com/office/powerpoint/2010/main" val="181573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h-TH" b="1" i="0" u="none" strike="noStrike" dirty="0">
                <a:effectLst/>
                <a:latin typeface="inherit"/>
              </a:rPr>
              <a:t>นายกฯ แถลงเปิดประเทศ 1 พ.ย. นี้ รับนักท่องเที่ยวต่างชาติ ที่รับวัคซีนครบโดสแล้วจาก</a:t>
            </a:r>
            <a:r>
              <a:rPr lang="en-US" b="1" i="0" u="none" strike="noStrike" dirty="0">
                <a:effectLst/>
                <a:latin typeface="inherit"/>
              </a:rPr>
              <a:t> </a:t>
            </a:r>
            <a:r>
              <a:rPr lang="th-TH" b="1" i="0" u="none" strike="noStrike" dirty="0">
                <a:effectLst/>
                <a:latin typeface="inherit"/>
              </a:rPr>
              <a:t>ความเสี่ยงต่ำ</a:t>
            </a:r>
            <a:r>
              <a:rPr lang="th-TH" b="0" i="0" dirty="0">
                <a:solidFill>
                  <a:srgbClr val="444444"/>
                </a:solidFill>
                <a:effectLst/>
                <a:latin typeface="helvetica neue"/>
              </a:rPr>
              <a:t>ประเทศ</a:t>
            </a:r>
            <a:r>
              <a:rPr lang="en-US" b="1" i="0" u="none" strike="noStrike" dirty="0">
                <a:effectLst/>
                <a:latin typeface="inherit"/>
              </a:rPr>
              <a:t> </a:t>
            </a:r>
            <a:r>
              <a:rPr lang="th-TH" b="0" i="0" u="none" strike="noStrike" dirty="0">
                <a:solidFill>
                  <a:srgbClr val="444444"/>
                </a:solidFill>
                <a:effectLst/>
                <a:latin typeface="helvetica neue"/>
              </a:rPr>
              <a:t>โดย</a:t>
            </a:r>
            <a:r>
              <a:rPr lang="th-TH" b="1" i="0" u="none" strike="noStrike" dirty="0">
                <a:effectLst/>
                <a:latin typeface="inherit"/>
              </a:rPr>
              <a:t>ไม่ต้องกักตัว</a:t>
            </a:r>
            <a:endParaRPr lang="th-TH" b="0" i="0" dirty="0">
              <a:effectLst/>
              <a:latin typeface="db_heavent"/>
            </a:endParaRPr>
          </a:p>
          <a:p>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5</a:t>
            </a:fld>
            <a:endParaRPr lang="en-US"/>
          </a:p>
        </p:txBody>
      </p:sp>
    </p:spTree>
    <p:extLst>
      <p:ext uri="{BB962C8B-B14F-4D97-AF65-F5344CB8AC3E}">
        <p14:creationId xmlns:p14="http://schemas.microsoft.com/office/powerpoint/2010/main" val="2147560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b="0" i="0" dirty="0">
                <a:solidFill>
                  <a:srgbClr val="212529"/>
                </a:solidFill>
                <a:effectLst/>
                <a:latin typeface="Sarabun"/>
              </a:rPr>
              <a:t>(29 ต.ค. 64)</a:t>
            </a:r>
            <a:r>
              <a:rPr lang="en-US" b="0" i="0" dirty="0">
                <a:solidFill>
                  <a:srgbClr val="212529"/>
                </a:solidFill>
                <a:effectLst/>
                <a:latin typeface="Sarabun"/>
              </a:rPr>
              <a:t> </a:t>
            </a:r>
            <a:r>
              <a:rPr lang="th-TH" b="0" i="1" dirty="0">
                <a:solidFill>
                  <a:srgbClr val="484848"/>
                </a:solidFill>
                <a:effectLst/>
                <a:latin typeface="Sarabun"/>
              </a:rPr>
              <a:t>"ศบค." เคาะ 4 จังหวัด พื้นที่สีฟ้า นำร่องท่องเที่ยว กทม. กระบี่ ภูเก็ต พังงา "ดื่มสุรา" ได้ เริ่ม 1 พ.ย. นี้ พร้อมปรับระดับสี พื้นที่ควบคุมและเข้มงวดสุงสุด เหลือ 7 จังหวัด</a:t>
            </a:r>
          </a:p>
          <a:p>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6</a:t>
            </a:fld>
            <a:endParaRPr lang="en-US"/>
          </a:p>
        </p:txBody>
      </p:sp>
    </p:spTree>
    <p:extLst>
      <p:ext uri="{BB962C8B-B14F-4D97-AF65-F5344CB8AC3E}">
        <p14:creationId xmlns:p14="http://schemas.microsoft.com/office/powerpoint/2010/main" val="13990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b="0" i="0" dirty="0">
                <a:solidFill>
                  <a:srgbClr val="444444"/>
                </a:solidFill>
                <a:effectLst/>
                <a:latin typeface="Browallia New" panose="020B0604020202020204" pitchFamily="34" charset="-34"/>
                <a:cs typeface="Browallia New" panose="020B0604020202020204" pitchFamily="34" charset="-34"/>
              </a:rPr>
              <a:t>ต้นเดือนตุลาคม 2564 รัฐบาลไทยกำลังเจริญรอยตามหลายประเทศ พยายามเข้าสู่โหมด ‘เปิดเมือง’ และ ‘เปิดประเทศ’ (เปิดรับนักท่องเที่ยวต่างชาติ) ในเวลาไล่เลี่ยกัน จังหวะนี้น่าจะเป็นโอกาสดีที่เราจะได้ทบทวนเกณฑ์การเปิดเมือง-คลายล็อกดาวน์ของไทย เทียบกับเกณฑ์ของประเทศอื่นๆ ที่ทยอยเปิดเมืองไปแล้วก่อนหน้านี้</a:t>
            </a:r>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7</a:t>
            </a:fld>
            <a:endParaRPr lang="en-US"/>
          </a:p>
        </p:txBody>
      </p:sp>
    </p:spTree>
    <p:extLst>
      <p:ext uri="{BB962C8B-B14F-4D97-AF65-F5344CB8AC3E}">
        <p14:creationId xmlns:p14="http://schemas.microsoft.com/office/powerpoint/2010/main" val="3905507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b="0" i="0" dirty="0">
                <a:solidFill>
                  <a:srgbClr val="444444"/>
                </a:solidFill>
                <a:effectLst/>
                <a:latin typeface="Browallia New" panose="020B0604020202020204" pitchFamily="34" charset="-34"/>
                <a:cs typeface="Browallia New" panose="020B0604020202020204" pitchFamily="34" charset="-34"/>
              </a:rPr>
              <a:t>ต้นเดือนตุลาคม 2564 รัฐบาลไทยกำลังเจริญรอยตามหลายประเทศ พยายามเข้าสู่โหมด ‘เปิดเมือง’ และ ‘เปิดประเทศ’ (เปิดรับนักท่องเที่ยวต่างชาติ) ในเวลาไล่เลี่ยกัน จังหวะนี้น่าจะเป็นโอกาสดีที่เราจะได้ทบทวนเกณฑ์การเปิดเมือง-คลายล็อกดาวน์ของไทย เทียบกับเกณฑ์ของประเทศอื่นๆ ที่ทยอยเปิดเมืองไปแล้วก่อนหน้านี้</a:t>
            </a:r>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8</a:t>
            </a:fld>
            <a:endParaRPr lang="en-US"/>
          </a:p>
        </p:txBody>
      </p:sp>
    </p:spTree>
    <p:extLst>
      <p:ext uri="{BB962C8B-B14F-4D97-AF65-F5344CB8AC3E}">
        <p14:creationId xmlns:p14="http://schemas.microsoft.com/office/powerpoint/2010/main" val="201026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a:t>
            </a:r>
            <a:r>
              <a:rPr lang="th-TH" dirty="0"/>
              <a:t>จะช่วยอะไรเราได้บ้าง</a:t>
            </a:r>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9</a:t>
            </a:fld>
            <a:endParaRPr lang="en-US"/>
          </a:p>
        </p:txBody>
      </p:sp>
    </p:spTree>
    <p:extLst>
      <p:ext uri="{BB962C8B-B14F-4D97-AF65-F5344CB8AC3E}">
        <p14:creationId xmlns:p14="http://schemas.microsoft.com/office/powerpoint/2010/main" val="1908279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CDBB3D-2216-4CDB-9A46-D8A39D82C293}" type="slidenum">
              <a:rPr lang="en-US" smtClean="0"/>
              <a:t>10</a:t>
            </a:fld>
            <a:endParaRPr lang="en-US"/>
          </a:p>
        </p:txBody>
      </p:sp>
    </p:spTree>
    <p:extLst>
      <p:ext uri="{BB962C8B-B14F-4D97-AF65-F5344CB8AC3E}">
        <p14:creationId xmlns:p14="http://schemas.microsoft.com/office/powerpoint/2010/main" val="3161074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8042-339F-45C5-8DFD-1FCC90B49E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B231A7-BDD9-43B4-96E5-CA444ACEA6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114813-A07D-4B2A-B26B-1F45CA4BD4A4}"/>
              </a:ext>
            </a:extLst>
          </p:cNvPr>
          <p:cNvSpPr>
            <a:spLocks noGrp="1"/>
          </p:cNvSpPr>
          <p:nvPr>
            <p:ph type="dt" sz="half" idx="10"/>
          </p:nvPr>
        </p:nvSpPr>
        <p:spPr/>
        <p:txBody>
          <a:bodyPr/>
          <a:lstStyle/>
          <a:p>
            <a:fld id="{207AB4FB-2DBB-4FD1-A6C2-10DDCE530633}" type="datetimeFigureOut">
              <a:rPr lang="en-US" smtClean="0"/>
              <a:t>11/17/2021</a:t>
            </a:fld>
            <a:endParaRPr lang="en-US"/>
          </a:p>
        </p:txBody>
      </p:sp>
      <p:sp>
        <p:nvSpPr>
          <p:cNvPr id="5" name="Footer Placeholder 4">
            <a:extLst>
              <a:ext uri="{FF2B5EF4-FFF2-40B4-BE49-F238E27FC236}">
                <a16:creationId xmlns:a16="http://schemas.microsoft.com/office/drawing/2014/main" id="{232F32F8-2BED-4EB5-95B0-1F9174E3D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65785-6EE7-4AF4-802C-281B3D8FCAFB}"/>
              </a:ext>
            </a:extLst>
          </p:cNvPr>
          <p:cNvSpPr>
            <a:spLocks noGrp="1"/>
          </p:cNvSpPr>
          <p:nvPr>
            <p:ph type="sldNum" sz="quarter" idx="12"/>
          </p:nvPr>
        </p:nvSpPr>
        <p:spPr/>
        <p:txBody>
          <a:bodyPr/>
          <a:lstStyle/>
          <a:p>
            <a:fld id="{FC48BF2A-BAC9-451B-BFBE-38A6CFC7854A}" type="slidenum">
              <a:rPr lang="en-US" smtClean="0"/>
              <a:t>‹#›</a:t>
            </a:fld>
            <a:endParaRPr lang="en-US"/>
          </a:p>
        </p:txBody>
      </p:sp>
    </p:spTree>
    <p:extLst>
      <p:ext uri="{BB962C8B-B14F-4D97-AF65-F5344CB8AC3E}">
        <p14:creationId xmlns:p14="http://schemas.microsoft.com/office/powerpoint/2010/main" val="1660559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74A5-6D32-43FF-9042-B995FF7884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8553CB-1637-46E9-8137-7E8FEB7D28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3559AB-4AD7-4B53-B7CE-5D6E55D96037}"/>
              </a:ext>
            </a:extLst>
          </p:cNvPr>
          <p:cNvSpPr>
            <a:spLocks noGrp="1"/>
          </p:cNvSpPr>
          <p:nvPr>
            <p:ph type="dt" sz="half" idx="10"/>
          </p:nvPr>
        </p:nvSpPr>
        <p:spPr/>
        <p:txBody>
          <a:bodyPr/>
          <a:lstStyle/>
          <a:p>
            <a:fld id="{207AB4FB-2DBB-4FD1-A6C2-10DDCE530633}" type="datetimeFigureOut">
              <a:rPr lang="en-US" smtClean="0"/>
              <a:t>11/17/2021</a:t>
            </a:fld>
            <a:endParaRPr lang="en-US"/>
          </a:p>
        </p:txBody>
      </p:sp>
      <p:sp>
        <p:nvSpPr>
          <p:cNvPr id="5" name="Footer Placeholder 4">
            <a:extLst>
              <a:ext uri="{FF2B5EF4-FFF2-40B4-BE49-F238E27FC236}">
                <a16:creationId xmlns:a16="http://schemas.microsoft.com/office/drawing/2014/main" id="{53AC3ACE-09ED-4ACA-BD73-7F22B12F3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96BDD-DE68-4704-9CB9-9F6225C8CA5D}"/>
              </a:ext>
            </a:extLst>
          </p:cNvPr>
          <p:cNvSpPr>
            <a:spLocks noGrp="1"/>
          </p:cNvSpPr>
          <p:nvPr>
            <p:ph type="sldNum" sz="quarter" idx="12"/>
          </p:nvPr>
        </p:nvSpPr>
        <p:spPr/>
        <p:txBody>
          <a:bodyPr/>
          <a:lstStyle/>
          <a:p>
            <a:fld id="{FC48BF2A-BAC9-451B-BFBE-38A6CFC7854A}" type="slidenum">
              <a:rPr lang="en-US" smtClean="0"/>
              <a:t>‹#›</a:t>
            </a:fld>
            <a:endParaRPr lang="en-US"/>
          </a:p>
        </p:txBody>
      </p:sp>
    </p:spTree>
    <p:extLst>
      <p:ext uri="{BB962C8B-B14F-4D97-AF65-F5344CB8AC3E}">
        <p14:creationId xmlns:p14="http://schemas.microsoft.com/office/powerpoint/2010/main" val="547154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61B573-3F3B-4A52-BC8D-46133BB090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3465A7-F7C0-4974-97ED-D5434E23BB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4CCE5-297D-485D-BA89-BC16C347AD22}"/>
              </a:ext>
            </a:extLst>
          </p:cNvPr>
          <p:cNvSpPr>
            <a:spLocks noGrp="1"/>
          </p:cNvSpPr>
          <p:nvPr>
            <p:ph type="dt" sz="half" idx="10"/>
          </p:nvPr>
        </p:nvSpPr>
        <p:spPr/>
        <p:txBody>
          <a:bodyPr/>
          <a:lstStyle/>
          <a:p>
            <a:fld id="{207AB4FB-2DBB-4FD1-A6C2-10DDCE530633}" type="datetimeFigureOut">
              <a:rPr lang="en-US" smtClean="0"/>
              <a:t>11/17/2021</a:t>
            </a:fld>
            <a:endParaRPr lang="en-US"/>
          </a:p>
        </p:txBody>
      </p:sp>
      <p:sp>
        <p:nvSpPr>
          <p:cNvPr id="5" name="Footer Placeholder 4">
            <a:extLst>
              <a:ext uri="{FF2B5EF4-FFF2-40B4-BE49-F238E27FC236}">
                <a16:creationId xmlns:a16="http://schemas.microsoft.com/office/drawing/2014/main" id="{F98CD218-9B93-4B62-AC2A-C1BD85F0B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1DB04-6276-4C59-BB89-D17F077601D4}"/>
              </a:ext>
            </a:extLst>
          </p:cNvPr>
          <p:cNvSpPr>
            <a:spLocks noGrp="1"/>
          </p:cNvSpPr>
          <p:nvPr>
            <p:ph type="sldNum" sz="quarter" idx="12"/>
          </p:nvPr>
        </p:nvSpPr>
        <p:spPr/>
        <p:txBody>
          <a:bodyPr/>
          <a:lstStyle/>
          <a:p>
            <a:fld id="{FC48BF2A-BAC9-451B-BFBE-38A6CFC7854A}" type="slidenum">
              <a:rPr lang="en-US" smtClean="0"/>
              <a:t>‹#›</a:t>
            </a:fld>
            <a:endParaRPr lang="en-US"/>
          </a:p>
        </p:txBody>
      </p:sp>
    </p:spTree>
    <p:extLst>
      <p:ext uri="{BB962C8B-B14F-4D97-AF65-F5344CB8AC3E}">
        <p14:creationId xmlns:p14="http://schemas.microsoft.com/office/powerpoint/2010/main" val="1303754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669E-A1C0-4797-B2B5-E9D6F02BA6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6BF56A-EFE3-419C-A647-69E18D52A6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45989-EF99-440E-8018-F6A6F9677297}"/>
              </a:ext>
            </a:extLst>
          </p:cNvPr>
          <p:cNvSpPr>
            <a:spLocks noGrp="1"/>
          </p:cNvSpPr>
          <p:nvPr>
            <p:ph type="dt" sz="half" idx="10"/>
          </p:nvPr>
        </p:nvSpPr>
        <p:spPr/>
        <p:txBody>
          <a:bodyPr/>
          <a:lstStyle/>
          <a:p>
            <a:fld id="{207AB4FB-2DBB-4FD1-A6C2-10DDCE530633}" type="datetimeFigureOut">
              <a:rPr lang="en-US" smtClean="0"/>
              <a:t>11/17/2021</a:t>
            </a:fld>
            <a:endParaRPr lang="en-US"/>
          </a:p>
        </p:txBody>
      </p:sp>
      <p:sp>
        <p:nvSpPr>
          <p:cNvPr id="5" name="Footer Placeholder 4">
            <a:extLst>
              <a:ext uri="{FF2B5EF4-FFF2-40B4-BE49-F238E27FC236}">
                <a16:creationId xmlns:a16="http://schemas.microsoft.com/office/drawing/2014/main" id="{7D5CDF89-8C70-4043-B3F5-81BF3233B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7FC73-A552-4827-8579-1F2517668E1D}"/>
              </a:ext>
            </a:extLst>
          </p:cNvPr>
          <p:cNvSpPr>
            <a:spLocks noGrp="1"/>
          </p:cNvSpPr>
          <p:nvPr>
            <p:ph type="sldNum" sz="quarter" idx="12"/>
          </p:nvPr>
        </p:nvSpPr>
        <p:spPr/>
        <p:txBody>
          <a:bodyPr/>
          <a:lstStyle/>
          <a:p>
            <a:fld id="{FC48BF2A-BAC9-451B-BFBE-38A6CFC7854A}" type="slidenum">
              <a:rPr lang="en-US" smtClean="0"/>
              <a:t>‹#›</a:t>
            </a:fld>
            <a:endParaRPr lang="en-US"/>
          </a:p>
        </p:txBody>
      </p:sp>
    </p:spTree>
    <p:extLst>
      <p:ext uri="{BB962C8B-B14F-4D97-AF65-F5344CB8AC3E}">
        <p14:creationId xmlns:p14="http://schemas.microsoft.com/office/powerpoint/2010/main" val="2785480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BBC0C-5D5B-47BA-ACCC-7F162E5E39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9B5E75-F441-4DB1-B4E9-158CAFC809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E0FF0D-1E2A-4514-AAD7-BF1DABEE02ED}"/>
              </a:ext>
            </a:extLst>
          </p:cNvPr>
          <p:cNvSpPr>
            <a:spLocks noGrp="1"/>
          </p:cNvSpPr>
          <p:nvPr>
            <p:ph type="dt" sz="half" idx="10"/>
          </p:nvPr>
        </p:nvSpPr>
        <p:spPr/>
        <p:txBody>
          <a:bodyPr/>
          <a:lstStyle/>
          <a:p>
            <a:fld id="{207AB4FB-2DBB-4FD1-A6C2-10DDCE530633}" type="datetimeFigureOut">
              <a:rPr lang="en-US" smtClean="0"/>
              <a:t>11/17/2021</a:t>
            </a:fld>
            <a:endParaRPr lang="en-US"/>
          </a:p>
        </p:txBody>
      </p:sp>
      <p:sp>
        <p:nvSpPr>
          <p:cNvPr id="5" name="Footer Placeholder 4">
            <a:extLst>
              <a:ext uri="{FF2B5EF4-FFF2-40B4-BE49-F238E27FC236}">
                <a16:creationId xmlns:a16="http://schemas.microsoft.com/office/drawing/2014/main" id="{6AEAD5E8-8327-424D-9A32-C0C3EF2E9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9C8A99-6CE8-4555-9A19-FBEE3E8AB793}"/>
              </a:ext>
            </a:extLst>
          </p:cNvPr>
          <p:cNvSpPr>
            <a:spLocks noGrp="1"/>
          </p:cNvSpPr>
          <p:nvPr>
            <p:ph type="sldNum" sz="quarter" idx="12"/>
          </p:nvPr>
        </p:nvSpPr>
        <p:spPr/>
        <p:txBody>
          <a:bodyPr/>
          <a:lstStyle/>
          <a:p>
            <a:fld id="{FC48BF2A-BAC9-451B-BFBE-38A6CFC7854A}" type="slidenum">
              <a:rPr lang="en-US" smtClean="0"/>
              <a:t>‹#›</a:t>
            </a:fld>
            <a:endParaRPr lang="en-US"/>
          </a:p>
        </p:txBody>
      </p:sp>
    </p:spTree>
    <p:extLst>
      <p:ext uri="{BB962C8B-B14F-4D97-AF65-F5344CB8AC3E}">
        <p14:creationId xmlns:p14="http://schemas.microsoft.com/office/powerpoint/2010/main" val="107202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3481-940C-451D-923A-99C2CD5693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CA4E60-A80E-45B0-9F73-A19F5917DB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39F7CC-8AB0-475E-85E8-AB134287DA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F1ABBF-5A92-4468-BDFC-01E9DA4BE060}"/>
              </a:ext>
            </a:extLst>
          </p:cNvPr>
          <p:cNvSpPr>
            <a:spLocks noGrp="1"/>
          </p:cNvSpPr>
          <p:nvPr>
            <p:ph type="dt" sz="half" idx="10"/>
          </p:nvPr>
        </p:nvSpPr>
        <p:spPr/>
        <p:txBody>
          <a:bodyPr/>
          <a:lstStyle/>
          <a:p>
            <a:fld id="{207AB4FB-2DBB-4FD1-A6C2-10DDCE530633}" type="datetimeFigureOut">
              <a:rPr lang="en-US" smtClean="0"/>
              <a:t>11/17/2021</a:t>
            </a:fld>
            <a:endParaRPr lang="en-US"/>
          </a:p>
        </p:txBody>
      </p:sp>
      <p:sp>
        <p:nvSpPr>
          <p:cNvPr id="6" name="Footer Placeholder 5">
            <a:extLst>
              <a:ext uri="{FF2B5EF4-FFF2-40B4-BE49-F238E27FC236}">
                <a16:creationId xmlns:a16="http://schemas.microsoft.com/office/drawing/2014/main" id="{D24DCEDD-BFF4-41D4-8679-EEE9982BE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FDFD0-2D92-4A67-AA7D-9811264620D0}"/>
              </a:ext>
            </a:extLst>
          </p:cNvPr>
          <p:cNvSpPr>
            <a:spLocks noGrp="1"/>
          </p:cNvSpPr>
          <p:nvPr>
            <p:ph type="sldNum" sz="quarter" idx="12"/>
          </p:nvPr>
        </p:nvSpPr>
        <p:spPr/>
        <p:txBody>
          <a:bodyPr/>
          <a:lstStyle/>
          <a:p>
            <a:fld id="{FC48BF2A-BAC9-451B-BFBE-38A6CFC7854A}" type="slidenum">
              <a:rPr lang="en-US" smtClean="0"/>
              <a:t>‹#›</a:t>
            </a:fld>
            <a:endParaRPr lang="en-US"/>
          </a:p>
        </p:txBody>
      </p:sp>
    </p:spTree>
    <p:extLst>
      <p:ext uri="{BB962C8B-B14F-4D97-AF65-F5344CB8AC3E}">
        <p14:creationId xmlns:p14="http://schemas.microsoft.com/office/powerpoint/2010/main" val="159592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2CB8-3320-4DD7-B5FC-5A6D13D5B0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0724C0-B43A-4607-95D7-B2DFA43F30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B1EA7A-FDCB-4671-95D1-92FF0AA41A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236447-67C2-41B2-B681-EB1A3C520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977445-BB38-4D13-A842-1920C15975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3B4B49-1FDF-4D48-AC71-B881EC43B796}"/>
              </a:ext>
            </a:extLst>
          </p:cNvPr>
          <p:cNvSpPr>
            <a:spLocks noGrp="1"/>
          </p:cNvSpPr>
          <p:nvPr>
            <p:ph type="dt" sz="half" idx="10"/>
          </p:nvPr>
        </p:nvSpPr>
        <p:spPr/>
        <p:txBody>
          <a:bodyPr/>
          <a:lstStyle/>
          <a:p>
            <a:fld id="{207AB4FB-2DBB-4FD1-A6C2-10DDCE530633}" type="datetimeFigureOut">
              <a:rPr lang="en-US" smtClean="0"/>
              <a:t>11/17/2021</a:t>
            </a:fld>
            <a:endParaRPr lang="en-US"/>
          </a:p>
        </p:txBody>
      </p:sp>
      <p:sp>
        <p:nvSpPr>
          <p:cNvPr id="8" name="Footer Placeholder 7">
            <a:extLst>
              <a:ext uri="{FF2B5EF4-FFF2-40B4-BE49-F238E27FC236}">
                <a16:creationId xmlns:a16="http://schemas.microsoft.com/office/drawing/2014/main" id="{99EF2614-4914-4286-BC36-D43DE51A9D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059DA8-5600-4889-AFFC-787E4A36DF10}"/>
              </a:ext>
            </a:extLst>
          </p:cNvPr>
          <p:cNvSpPr>
            <a:spLocks noGrp="1"/>
          </p:cNvSpPr>
          <p:nvPr>
            <p:ph type="sldNum" sz="quarter" idx="12"/>
          </p:nvPr>
        </p:nvSpPr>
        <p:spPr/>
        <p:txBody>
          <a:bodyPr/>
          <a:lstStyle/>
          <a:p>
            <a:fld id="{FC48BF2A-BAC9-451B-BFBE-38A6CFC7854A}" type="slidenum">
              <a:rPr lang="en-US" smtClean="0"/>
              <a:t>‹#›</a:t>
            </a:fld>
            <a:endParaRPr lang="en-US"/>
          </a:p>
        </p:txBody>
      </p:sp>
    </p:spTree>
    <p:extLst>
      <p:ext uri="{BB962C8B-B14F-4D97-AF65-F5344CB8AC3E}">
        <p14:creationId xmlns:p14="http://schemas.microsoft.com/office/powerpoint/2010/main" val="3599724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8B3A1-1196-4605-B96E-2A067AD2E9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3F3B7D-6C94-4491-A715-06867D432A9B}"/>
              </a:ext>
            </a:extLst>
          </p:cNvPr>
          <p:cNvSpPr>
            <a:spLocks noGrp="1"/>
          </p:cNvSpPr>
          <p:nvPr>
            <p:ph type="dt" sz="half" idx="10"/>
          </p:nvPr>
        </p:nvSpPr>
        <p:spPr/>
        <p:txBody>
          <a:bodyPr/>
          <a:lstStyle/>
          <a:p>
            <a:fld id="{207AB4FB-2DBB-4FD1-A6C2-10DDCE530633}" type="datetimeFigureOut">
              <a:rPr lang="en-US" smtClean="0"/>
              <a:t>11/17/2021</a:t>
            </a:fld>
            <a:endParaRPr lang="en-US"/>
          </a:p>
        </p:txBody>
      </p:sp>
      <p:sp>
        <p:nvSpPr>
          <p:cNvPr id="4" name="Footer Placeholder 3">
            <a:extLst>
              <a:ext uri="{FF2B5EF4-FFF2-40B4-BE49-F238E27FC236}">
                <a16:creationId xmlns:a16="http://schemas.microsoft.com/office/drawing/2014/main" id="{8AED52CB-6691-48F8-926B-43E09061D5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C79827-B9BE-4641-87CD-2BD1F2D86443}"/>
              </a:ext>
            </a:extLst>
          </p:cNvPr>
          <p:cNvSpPr>
            <a:spLocks noGrp="1"/>
          </p:cNvSpPr>
          <p:nvPr>
            <p:ph type="sldNum" sz="quarter" idx="12"/>
          </p:nvPr>
        </p:nvSpPr>
        <p:spPr/>
        <p:txBody>
          <a:bodyPr/>
          <a:lstStyle/>
          <a:p>
            <a:fld id="{FC48BF2A-BAC9-451B-BFBE-38A6CFC7854A}" type="slidenum">
              <a:rPr lang="en-US" smtClean="0"/>
              <a:t>‹#›</a:t>
            </a:fld>
            <a:endParaRPr lang="en-US"/>
          </a:p>
        </p:txBody>
      </p:sp>
    </p:spTree>
    <p:extLst>
      <p:ext uri="{BB962C8B-B14F-4D97-AF65-F5344CB8AC3E}">
        <p14:creationId xmlns:p14="http://schemas.microsoft.com/office/powerpoint/2010/main" val="3951004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D5D16-5E4A-42CB-BC8F-870C3F0FCF7D}"/>
              </a:ext>
            </a:extLst>
          </p:cNvPr>
          <p:cNvSpPr>
            <a:spLocks noGrp="1"/>
          </p:cNvSpPr>
          <p:nvPr>
            <p:ph type="dt" sz="half" idx="10"/>
          </p:nvPr>
        </p:nvSpPr>
        <p:spPr/>
        <p:txBody>
          <a:bodyPr/>
          <a:lstStyle/>
          <a:p>
            <a:fld id="{207AB4FB-2DBB-4FD1-A6C2-10DDCE530633}" type="datetimeFigureOut">
              <a:rPr lang="en-US" smtClean="0"/>
              <a:t>11/17/2021</a:t>
            </a:fld>
            <a:endParaRPr lang="en-US"/>
          </a:p>
        </p:txBody>
      </p:sp>
      <p:sp>
        <p:nvSpPr>
          <p:cNvPr id="3" name="Footer Placeholder 2">
            <a:extLst>
              <a:ext uri="{FF2B5EF4-FFF2-40B4-BE49-F238E27FC236}">
                <a16:creationId xmlns:a16="http://schemas.microsoft.com/office/drawing/2014/main" id="{86A36DD9-26B9-49DB-AF9E-B10939EC45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2C2D23-025A-418D-B5FB-E3EB340DC7AA}"/>
              </a:ext>
            </a:extLst>
          </p:cNvPr>
          <p:cNvSpPr>
            <a:spLocks noGrp="1"/>
          </p:cNvSpPr>
          <p:nvPr>
            <p:ph type="sldNum" sz="quarter" idx="12"/>
          </p:nvPr>
        </p:nvSpPr>
        <p:spPr/>
        <p:txBody>
          <a:bodyPr/>
          <a:lstStyle/>
          <a:p>
            <a:fld id="{FC48BF2A-BAC9-451B-BFBE-38A6CFC7854A}" type="slidenum">
              <a:rPr lang="en-US" smtClean="0"/>
              <a:t>‹#›</a:t>
            </a:fld>
            <a:endParaRPr lang="en-US"/>
          </a:p>
        </p:txBody>
      </p:sp>
    </p:spTree>
    <p:extLst>
      <p:ext uri="{BB962C8B-B14F-4D97-AF65-F5344CB8AC3E}">
        <p14:creationId xmlns:p14="http://schemas.microsoft.com/office/powerpoint/2010/main" val="354763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8A4B-596E-40BF-96E2-DAB5081C4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80A012-0E77-49E6-951E-F6928C4A6F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98D132-CFE6-4FBD-9577-357871EF0E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9363BA-A967-466A-9813-A5124066E2D8}"/>
              </a:ext>
            </a:extLst>
          </p:cNvPr>
          <p:cNvSpPr>
            <a:spLocks noGrp="1"/>
          </p:cNvSpPr>
          <p:nvPr>
            <p:ph type="dt" sz="half" idx="10"/>
          </p:nvPr>
        </p:nvSpPr>
        <p:spPr/>
        <p:txBody>
          <a:bodyPr/>
          <a:lstStyle/>
          <a:p>
            <a:fld id="{207AB4FB-2DBB-4FD1-A6C2-10DDCE530633}" type="datetimeFigureOut">
              <a:rPr lang="en-US" smtClean="0"/>
              <a:t>11/17/2021</a:t>
            </a:fld>
            <a:endParaRPr lang="en-US"/>
          </a:p>
        </p:txBody>
      </p:sp>
      <p:sp>
        <p:nvSpPr>
          <p:cNvPr id="6" name="Footer Placeholder 5">
            <a:extLst>
              <a:ext uri="{FF2B5EF4-FFF2-40B4-BE49-F238E27FC236}">
                <a16:creationId xmlns:a16="http://schemas.microsoft.com/office/drawing/2014/main" id="{F17D9556-8FA3-4043-BB43-17E7F5026F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C32D9-578E-4D71-893D-8BAF67B93749}"/>
              </a:ext>
            </a:extLst>
          </p:cNvPr>
          <p:cNvSpPr>
            <a:spLocks noGrp="1"/>
          </p:cNvSpPr>
          <p:nvPr>
            <p:ph type="sldNum" sz="quarter" idx="12"/>
          </p:nvPr>
        </p:nvSpPr>
        <p:spPr/>
        <p:txBody>
          <a:bodyPr/>
          <a:lstStyle/>
          <a:p>
            <a:fld id="{FC48BF2A-BAC9-451B-BFBE-38A6CFC7854A}" type="slidenum">
              <a:rPr lang="en-US" smtClean="0"/>
              <a:t>‹#›</a:t>
            </a:fld>
            <a:endParaRPr lang="en-US"/>
          </a:p>
        </p:txBody>
      </p:sp>
    </p:spTree>
    <p:extLst>
      <p:ext uri="{BB962C8B-B14F-4D97-AF65-F5344CB8AC3E}">
        <p14:creationId xmlns:p14="http://schemas.microsoft.com/office/powerpoint/2010/main" val="3998232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7D11-D2E2-4CFC-B0EB-95C117664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D56EA0-3BEF-42DC-952D-3DF3B44498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CA3364-5F69-49B3-92EC-D192166AB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80CD96-3A76-415B-94EF-1DB4D53A0AB4}"/>
              </a:ext>
            </a:extLst>
          </p:cNvPr>
          <p:cNvSpPr>
            <a:spLocks noGrp="1"/>
          </p:cNvSpPr>
          <p:nvPr>
            <p:ph type="dt" sz="half" idx="10"/>
          </p:nvPr>
        </p:nvSpPr>
        <p:spPr/>
        <p:txBody>
          <a:bodyPr/>
          <a:lstStyle/>
          <a:p>
            <a:fld id="{207AB4FB-2DBB-4FD1-A6C2-10DDCE530633}" type="datetimeFigureOut">
              <a:rPr lang="en-US" smtClean="0"/>
              <a:t>11/17/2021</a:t>
            </a:fld>
            <a:endParaRPr lang="en-US"/>
          </a:p>
        </p:txBody>
      </p:sp>
      <p:sp>
        <p:nvSpPr>
          <p:cNvPr id="6" name="Footer Placeholder 5">
            <a:extLst>
              <a:ext uri="{FF2B5EF4-FFF2-40B4-BE49-F238E27FC236}">
                <a16:creationId xmlns:a16="http://schemas.microsoft.com/office/drawing/2014/main" id="{92D4FD81-9616-43C4-8572-8B99FDBCF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FE710-59C9-42DB-8FBD-89FE3F2A7C3C}"/>
              </a:ext>
            </a:extLst>
          </p:cNvPr>
          <p:cNvSpPr>
            <a:spLocks noGrp="1"/>
          </p:cNvSpPr>
          <p:nvPr>
            <p:ph type="sldNum" sz="quarter" idx="12"/>
          </p:nvPr>
        </p:nvSpPr>
        <p:spPr/>
        <p:txBody>
          <a:bodyPr/>
          <a:lstStyle/>
          <a:p>
            <a:fld id="{FC48BF2A-BAC9-451B-BFBE-38A6CFC7854A}" type="slidenum">
              <a:rPr lang="en-US" smtClean="0"/>
              <a:t>‹#›</a:t>
            </a:fld>
            <a:endParaRPr lang="en-US"/>
          </a:p>
        </p:txBody>
      </p:sp>
    </p:spTree>
    <p:extLst>
      <p:ext uri="{BB962C8B-B14F-4D97-AF65-F5344CB8AC3E}">
        <p14:creationId xmlns:p14="http://schemas.microsoft.com/office/powerpoint/2010/main" val="1917101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8B9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2FB5B3-BD76-43B5-B238-FFD14BF43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9238F1-332A-4AB8-8280-FDD7BF36A4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56F96F-A55C-4CC3-A5A4-AF9C6CDD4C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AB4FB-2DBB-4FD1-A6C2-10DDCE530633}" type="datetimeFigureOut">
              <a:rPr lang="en-US" smtClean="0"/>
              <a:t>11/17/2021</a:t>
            </a:fld>
            <a:endParaRPr lang="en-US"/>
          </a:p>
        </p:txBody>
      </p:sp>
      <p:sp>
        <p:nvSpPr>
          <p:cNvPr id="5" name="Footer Placeholder 4">
            <a:extLst>
              <a:ext uri="{FF2B5EF4-FFF2-40B4-BE49-F238E27FC236}">
                <a16:creationId xmlns:a16="http://schemas.microsoft.com/office/drawing/2014/main" id="{B3FE7E89-D794-49B5-874B-0E69373DBF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416213-39E6-4D21-B3E9-2861EEEB6B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8BF2A-BAC9-451B-BFBE-38A6CFC7854A}" type="slidenum">
              <a:rPr lang="en-US" smtClean="0"/>
              <a:t>‹#›</a:t>
            </a:fld>
            <a:endParaRPr lang="en-US"/>
          </a:p>
        </p:txBody>
      </p:sp>
    </p:spTree>
    <p:extLst>
      <p:ext uri="{BB962C8B-B14F-4D97-AF65-F5344CB8AC3E}">
        <p14:creationId xmlns:p14="http://schemas.microsoft.com/office/powerpoint/2010/main" val="237687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towardsdatascience.com/k-means-data-clustering-bce3335d2203"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cikit-learn.or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hyperlink" Target="https://towardsdatascience.com/clustering-u-s-counties-by-their-covid-19-curves-f352a0909e3" TargetMode="External"/><Relationship Id="rId2" Type="http://schemas.openxmlformats.org/officeDocument/2006/relationships/hyperlink" Target="https://medium.com/analytics-vidhya/time-series-cluster-analysis-of-us-covid-19-deaths-b31da03000b7"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oi.org/10.1038/s42256-021-00338-7" TargetMode="Externa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hyperlink" Target="https://covid-19-sounds.org/en/" TargetMode="Externa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person&#10;&#10;Description automatically generated">
            <a:extLst>
              <a:ext uri="{FF2B5EF4-FFF2-40B4-BE49-F238E27FC236}">
                <a16:creationId xmlns:a16="http://schemas.microsoft.com/office/drawing/2014/main" id="{367E2B9B-C650-42E3-B315-4700EB72EF0B}"/>
              </a:ext>
            </a:extLst>
          </p:cNvPr>
          <p:cNvPicPr>
            <a:picLocks noChangeAspect="1"/>
          </p:cNvPicPr>
          <p:nvPr/>
        </p:nvPicPr>
        <p:blipFill rotWithShape="1">
          <a:blip r:embed="rId2">
            <a:extLst>
              <a:ext uri="{28A0092B-C50C-407E-A947-70E740481C1C}">
                <a14:useLocalDpi xmlns:a14="http://schemas.microsoft.com/office/drawing/2010/main" val="0"/>
              </a:ext>
            </a:extLst>
          </a:blip>
          <a:srcRect l="5884" r="-1" b="-1"/>
          <a:stretch/>
        </p:blipFill>
        <p:spPr>
          <a:xfrm>
            <a:off x="2522358" y="0"/>
            <a:ext cx="9669642" cy="6857990"/>
          </a:xfrm>
          <a:prstGeom prst="rect">
            <a:avLst/>
          </a:prstGeom>
        </p:spPr>
      </p:pic>
      <p:sp>
        <p:nvSpPr>
          <p:cNvPr id="26"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E64264-26F8-41DD-AFDC-31EABE0195D9}"/>
              </a:ext>
            </a:extLst>
          </p:cNvPr>
          <p:cNvSpPr>
            <a:spLocks noGrp="1"/>
          </p:cNvSpPr>
          <p:nvPr>
            <p:ph type="ctrTitle"/>
          </p:nvPr>
        </p:nvSpPr>
        <p:spPr>
          <a:xfrm>
            <a:off x="352062" y="358815"/>
            <a:ext cx="7958559" cy="3159887"/>
          </a:xfrm>
        </p:spPr>
        <p:txBody>
          <a:bodyPr vert="horz" lIns="91440" tIns="45720" rIns="91440" bIns="45720" rtlCol="0" anchor="ctr">
            <a:noAutofit/>
          </a:bodyPr>
          <a:lstStyle/>
          <a:p>
            <a:pPr algn="l"/>
            <a:r>
              <a:rPr lang="en-US" b="1" i="0" dirty="0">
                <a:solidFill>
                  <a:srgbClr val="00617A"/>
                </a:solidFill>
                <a:effectLst/>
                <a:latin typeface="Garamond" panose="02020404030301010803" pitchFamily="18" charset="0"/>
              </a:rPr>
              <a:t>Thailand’s COVID-19 provincial zoning </a:t>
            </a:r>
            <a:br>
              <a:rPr lang="en-US" b="1" i="0" dirty="0">
                <a:solidFill>
                  <a:srgbClr val="00617A"/>
                </a:solidFill>
                <a:effectLst/>
                <a:latin typeface="Garamond" panose="02020404030301010803" pitchFamily="18" charset="0"/>
              </a:rPr>
            </a:br>
            <a:r>
              <a:rPr lang="en-US" b="1" i="0" dirty="0">
                <a:solidFill>
                  <a:srgbClr val="00617A"/>
                </a:solidFill>
                <a:effectLst/>
                <a:latin typeface="Garamond" panose="02020404030301010803" pitchFamily="18" charset="0"/>
              </a:rPr>
              <a:t>with AI</a:t>
            </a:r>
            <a:endParaRPr lang="en-US" b="1" dirty="0">
              <a:solidFill>
                <a:srgbClr val="00617A"/>
              </a:solidFill>
              <a:latin typeface="Garamond" panose="02020404030301010803" pitchFamily="18" charset="0"/>
            </a:endParaRPr>
          </a:p>
        </p:txBody>
      </p:sp>
      <p:sp>
        <p:nvSpPr>
          <p:cNvPr id="7" name="TextBox 6">
            <a:extLst>
              <a:ext uri="{FF2B5EF4-FFF2-40B4-BE49-F238E27FC236}">
                <a16:creationId xmlns:a16="http://schemas.microsoft.com/office/drawing/2014/main" id="{7AB9615B-88C2-47EF-9D99-841C611CC264}"/>
              </a:ext>
            </a:extLst>
          </p:cNvPr>
          <p:cNvSpPr txBox="1"/>
          <p:nvPr/>
        </p:nvSpPr>
        <p:spPr>
          <a:xfrm>
            <a:off x="92860" y="5987628"/>
            <a:ext cx="3822189" cy="743050"/>
          </a:xfrm>
          <a:prstGeom prst="rect">
            <a:avLst/>
          </a:prstGeom>
        </p:spPr>
        <p:txBody>
          <a:bodyPr vert="horz" lIns="91440" tIns="45720" rIns="91440" bIns="45720" rtlCol="0">
            <a:normAutofit/>
          </a:bodyPr>
          <a:lstStyle/>
          <a:p>
            <a:pPr algn="ctr">
              <a:lnSpc>
                <a:spcPct val="90000"/>
              </a:lnSpc>
              <a:spcAft>
                <a:spcPts val="600"/>
              </a:spcAft>
            </a:pPr>
            <a:r>
              <a:rPr lang="en-US" sz="2000" dirty="0">
                <a:solidFill>
                  <a:srgbClr val="B64D74"/>
                </a:solidFill>
                <a:latin typeface="Lato" panose="020F0502020204030203" pitchFamily="34" charset="0"/>
              </a:rPr>
              <a:t>Krittitee Yanpisitkul</a:t>
            </a:r>
          </a:p>
          <a:p>
            <a:pPr algn="ctr">
              <a:lnSpc>
                <a:spcPct val="90000"/>
              </a:lnSpc>
              <a:spcAft>
                <a:spcPts val="600"/>
              </a:spcAft>
            </a:pPr>
            <a:r>
              <a:rPr lang="en-US" sz="2000" b="0" i="0" dirty="0">
                <a:solidFill>
                  <a:srgbClr val="B64D74"/>
                </a:solidFill>
                <a:effectLst/>
                <a:latin typeface="Lato" panose="020F0502020204030203" pitchFamily="34" charset="0"/>
              </a:rPr>
              <a:t>SUPER AI Engineer Season 2 </a:t>
            </a:r>
          </a:p>
        </p:txBody>
      </p:sp>
    </p:spTree>
    <p:extLst>
      <p:ext uri="{BB962C8B-B14F-4D97-AF65-F5344CB8AC3E}">
        <p14:creationId xmlns:p14="http://schemas.microsoft.com/office/powerpoint/2010/main" val="1914525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8340-B738-4A3C-A026-69952A76CB00}"/>
              </a:ext>
            </a:extLst>
          </p:cNvPr>
          <p:cNvSpPr>
            <a:spLocks noGrp="1"/>
          </p:cNvSpPr>
          <p:nvPr>
            <p:ph type="title"/>
          </p:nvPr>
        </p:nvSpPr>
        <p:spPr/>
        <p:txBody>
          <a:bodyPr/>
          <a:lstStyle/>
          <a:p>
            <a:r>
              <a:rPr lang="en-US" b="1" i="0" dirty="0">
                <a:solidFill>
                  <a:srgbClr val="E6F4F1"/>
                </a:solidFill>
                <a:effectLst/>
                <a:latin typeface="Montserrat" panose="00000500000000000000" pitchFamily="2" charset="0"/>
                <a:cs typeface="Kanit" pitchFamily="2" charset="-34"/>
              </a:rPr>
              <a:t>Which part of AI we used ?</a:t>
            </a:r>
            <a:endParaRPr lang="en-US" b="1" dirty="0">
              <a:solidFill>
                <a:srgbClr val="E6F4F1"/>
              </a:solidFill>
              <a:latin typeface="Montserrat" panose="00000500000000000000" pitchFamily="2" charset="0"/>
              <a:cs typeface="Kanit" pitchFamily="2" charset="-34"/>
            </a:endParaRPr>
          </a:p>
        </p:txBody>
      </p:sp>
      <p:pic>
        <p:nvPicPr>
          <p:cNvPr id="5122" name="Picture 2" descr="Artificial Intelligence vs Machine Learning - Artificial Intelligence Interview Questions - Edureka">
            <a:extLst>
              <a:ext uri="{FF2B5EF4-FFF2-40B4-BE49-F238E27FC236}">
                <a16:creationId xmlns:a16="http://schemas.microsoft.com/office/drawing/2014/main" id="{84A68058-2C61-483C-8259-6B7AFB840A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896032"/>
            <a:ext cx="5648189" cy="33687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CBAB650-D6D1-4B98-9EA4-68D2F1431D78}"/>
              </a:ext>
            </a:extLst>
          </p:cNvPr>
          <p:cNvSpPr txBox="1"/>
          <p:nvPr/>
        </p:nvSpPr>
        <p:spPr>
          <a:xfrm>
            <a:off x="0" y="5903893"/>
            <a:ext cx="12192000" cy="954107"/>
          </a:xfrm>
          <a:prstGeom prst="rect">
            <a:avLst/>
          </a:prstGeom>
          <a:noFill/>
        </p:spPr>
        <p:txBody>
          <a:bodyPr wrap="square">
            <a:spAutoFit/>
          </a:bodyPr>
          <a:lstStyle/>
          <a:p>
            <a:r>
              <a:rPr lang="fr-FR" sz="1400" b="1" dirty="0">
                <a:solidFill>
                  <a:srgbClr val="E6F4F1"/>
                </a:solidFill>
                <a:latin typeface="Times New Roman" panose="02020603050405020304" pitchFamily="18" charset="0"/>
                <a:cs typeface="Times New Roman" panose="02020603050405020304" pitchFamily="18" charset="0"/>
              </a:rPr>
              <a:t>Sources :	</a:t>
            </a:r>
            <a:r>
              <a:rPr lang="en-US" sz="1400" dirty="0">
                <a:solidFill>
                  <a:srgbClr val="E6F4F1"/>
                </a:solidFill>
                <a:latin typeface="Times New Roman" panose="02020603050405020304" pitchFamily="18" charset="0"/>
                <a:cs typeface="Times New Roman" panose="02020603050405020304" pitchFamily="18" charset="0"/>
              </a:rPr>
              <a:t>Zulaikha Lateef. </a:t>
            </a:r>
            <a:r>
              <a:rPr lang="en-US" sz="1400" b="1" dirty="0">
                <a:solidFill>
                  <a:srgbClr val="E6F4F1"/>
                </a:solidFill>
                <a:latin typeface="Times New Roman" panose="02020603050405020304" pitchFamily="18" charset="0"/>
                <a:cs typeface="Times New Roman" panose="02020603050405020304" pitchFamily="18" charset="0"/>
              </a:rPr>
              <a:t>Most Frequently Asked Artificial Intelligence Interview Questions in 2021</a:t>
            </a:r>
            <a:r>
              <a:rPr lang="en-US" sz="1400" dirty="0">
                <a:solidFill>
                  <a:srgbClr val="E6F4F1"/>
                </a:solidFill>
                <a:latin typeface="Times New Roman" panose="02020603050405020304" pitchFamily="18" charset="0"/>
                <a:cs typeface="Times New Roman" panose="02020603050405020304" pitchFamily="18" charset="0"/>
              </a:rPr>
              <a:t>. </a:t>
            </a:r>
            <a:br>
              <a:rPr lang="en-US" sz="1400" dirty="0">
                <a:solidFill>
                  <a:srgbClr val="E6F4F1"/>
                </a:solidFill>
                <a:latin typeface="Times New Roman" panose="02020603050405020304" pitchFamily="18" charset="0"/>
                <a:cs typeface="Times New Roman" panose="02020603050405020304" pitchFamily="18" charset="0"/>
              </a:rPr>
            </a:br>
            <a:r>
              <a:rPr lang="en-US" sz="1400" dirty="0">
                <a:solidFill>
                  <a:srgbClr val="E6F4F1"/>
                </a:solidFill>
                <a:latin typeface="Times New Roman" panose="02020603050405020304" pitchFamily="18" charset="0"/>
                <a:cs typeface="Times New Roman" panose="02020603050405020304" pitchFamily="18" charset="0"/>
              </a:rPr>
              <a:t>https://www.edureka.co/blog/interview-questions/artificial-intelligence-interview-questions/</a:t>
            </a:r>
          </a:p>
          <a:p>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Özgür</a:t>
            </a:r>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Genç</a:t>
            </a:r>
            <a:r>
              <a:rPr lang="en-US" sz="1400" dirty="0">
                <a:solidFill>
                  <a:srgbClr val="E6F4F1"/>
                </a:solidFill>
                <a:latin typeface="Times New Roman" panose="02020603050405020304" pitchFamily="18" charset="0"/>
                <a:cs typeface="Times New Roman" panose="02020603050405020304" pitchFamily="18" charset="0"/>
              </a:rPr>
              <a:t>. </a:t>
            </a:r>
            <a:r>
              <a:rPr lang="en-US" sz="1400" b="1" dirty="0">
                <a:solidFill>
                  <a:srgbClr val="E6F4F1"/>
                </a:solidFill>
                <a:latin typeface="Times New Roman" panose="02020603050405020304" pitchFamily="18" charset="0"/>
                <a:cs typeface="Times New Roman" panose="02020603050405020304" pitchFamily="18" charset="0"/>
              </a:rPr>
              <a:t>Notes on Artificial Intelligence, Machine Learning and Deep Learning for curious people</a:t>
            </a:r>
            <a:r>
              <a:rPr lang="en-US" sz="1400" dirty="0">
                <a:solidFill>
                  <a:srgbClr val="E6F4F1"/>
                </a:solidFill>
                <a:latin typeface="Times New Roman" panose="02020603050405020304" pitchFamily="18" charset="0"/>
                <a:cs typeface="Times New Roman" panose="02020603050405020304" pitchFamily="18" charset="0"/>
              </a:rPr>
              <a:t>. https://towardsdatascience.com/notes-on-artificial-intelligence-ai-machine-learning-ml-and-deep-learning-dl-for-56e51a2071c2</a:t>
            </a:r>
          </a:p>
        </p:txBody>
      </p:sp>
      <p:pic>
        <p:nvPicPr>
          <p:cNvPr id="12290" name="Picture 2">
            <a:extLst>
              <a:ext uri="{FF2B5EF4-FFF2-40B4-BE49-F238E27FC236}">
                <a16:creationId xmlns:a16="http://schemas.microsoft.com/office/drawing/2014/main" id="{5932816E-9D78-45D5-AB2A-B097930CF0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2756" b="15839"/>
          <a:stretch/>
        </p:blipFill>
        <p:spPr bwMode="auto">
          <a:xfrm>
            <a:off x="7137479" y="1896032"/>
            <a:ext cx="4483503" cy="367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30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8340-B738-4A3C-A026-69952A76CB00}"/>
              </a:ext>
            </a:extLst>
          </p:cNvPr>
          <p:cNvSpPr>
            <a:spLocks noGrp="1"/>
          </p:cNvSpPr>
          <p:nvPr>
            <p:ph type="title"/>
          </p:nvPr>
        </p:nvSpPr>
        <p:spPr/>
        <p:txBody>
          <a:bodyPr/>
          <a:lstStyle/>
          <a:p>
            <a:r>
              <a:rPr lang="en-US" b="1" dirty="0">
                <a:solidFill>
                  <a:srgbClr val="E6F4F1"/>
                </a:solidFill>
                <a:latin typeface="Montserrat" panose="00000500000000000000" pitchFamily="2" charset="0"/>
                <a:cs typeface="Kanit" pitchFamily="2" charset="-34"/>
              </a:rPr>
              <a:t>ML Unsupervised Learning</a:t>
            </a:r>
          </a:p>
        </p:txBody>
      </p:sp>
      <p:sp>
        <p:nvSpPr>
          <p:cNvPr id="11" name="TextBox 10">
            <a:extLst>
              <a:ext uri="{FF2B5EF4-FFF2-40B4-BE49-F238E27FC236}">
                <a16:creationId xmlns:a16="http://schemas.microsoft.com/office/drawing/2014/main" id="{B99AA009-5EE0-4424-A005-06C53FB82282}"/>
              </a:ext>
            </a:extLst>
          </p:cNvPr>
          <p:cNvSpPr txBox="1"/>
          <p:nvPr/>
        </p:nvSpPr>
        <p:spPr>
          <a:xfrm>
            <a:off x="7150743" y="2560682"/>
            <a:ext cx="4464934" cy="2862322"/>
          </a:xfrm>
          <a:prstGeom prst="rect">
            <a:avLst/>
          </a:prstGeom>
          <a:noFill/>
        </p:spPr>
        <p:txBody>
          <a:bodyPr wrap="square">
            <a:spAutoFit/>
          </a:bodyPr>
          <a:lstStyle/>
          <a:p>
            <a:r>
              <a:rPr lang="en-US" sz="2000" dirty="0">
                <a:solidFill>
                  <a:srgbClr val="E6F4F1"/>
                </a:solidFill>
                <a:latin typeface="Georgia" panose="02040502050405020303" pitchFamily="18" charset="0"/>
              </a:rPr>
              <a:t>Model </a:t>
            </a:r>
            <a:r>
              <a:rPr lang="en-US" sz="2000" b="0" i="0" dirty="0">
                <a:solidFill>
                  <a:srgbClr val="E6F4F1"/>
                </a:solidFill>
                <a:effectLst/>
                <a:latin typeface="Georgia" panose="02040502050405020303" pitchFamily="18" charset="0"/>
              </a:rPr>
              <a:t>would be fed a lot of data with no labels and given the tools to understand the properties of the data. </a:t>
            </a:r>
          </a:p>
          <a:p>
            <a:endParaRPr lang="en-US" sz="2000" b="0" i="0" dirty="0">
              <a:solidFill>
                <a:srgbClr val="E6F4F1"/>
              </a:solidFill>
              <a:effectLst/>
              <a:latin typeface="Georgia" panose="02040502050405020303" pitchFamily="18" charset="0"/>
            </a:endParaRPr>
          </a:p>
          <a:p>
            <a:r>
              <a:rPr lang="en-US" sz="2000" dirty="0">
                <a:solidFill>
                  <a:srgbClr val="E6F4F1"/>
                </a:solidFill>
                <a:latin typeface="Georgia" panose="02040502050405020303" pitchFamily="18" charset="0"/>
              </a:rPr>
              <a:t>I</a:t>
            </a:r>
            <a:r>
              <a:rPr lang="en-US" sz="2000" b="0" i="0" dirty="0">
                <a:solidFill>
                  <a:srgbClr val="E6F4F1"/>
                </a:solidFill>
                <a:effectLst/>
                <a:latin typeface="Georgia" panose="02040502050405020303" pitchFamily="18" charset="0"/>
              </a:rPr>
              <a:t>t can learn to group, cluster, and/or organize the data in a way such that a human (or other AI) can come in and make sense of the newly organized data</a:t>
            </a:r>
            <a:endParaRPr lang="en-US" sz="2000" dirty="0">
              <a:solidFill>
                <a:srgbClr val="E6F4F1"/>
              </a:solidFill>
              <a:latin typeface="Georgia" panose="02040502050405020303" pitchFamily="18" charset="0"/>
            </a:endParaRPr>
          </a:p>
        </p:txBody>
      </p:sp>
      <p:pic>
        <p:nvPicPr>
          <p:cNvPr id="13318" name="Picture 6">
            <a:extLst>
              <a:ext uri="{FF2B5EF4-FFF2-40B4-BE49-F238E27FC236}">
                <a16:creationId xmlns:a16="http://schemas.microsoft.com/office/drawing/2014/main" id="{56C80528-741E-4A6D-BB0E-972BAF4EC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09" y="2401168"/>
            <a:ext cx="5705475" cy="31813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EAA4E98-088D-4E46-AB01-C2DFBD92E595}"/>
              </a:ext>
            </a:extLst>
          </p:cNvPr>
          <p:cNvSpPr txBox="1"/>
          <p:nvPr/>
        </p:nvSpPr>
        <p:spPr>
          <a:xfrm>
            <a:off x="0" y="6492875"/>
            <a:ext cx="12060820" cy="307777"/>
          </a:xfrm>
          <a:prstGeom prst="rect">
            <a:avLst/>
          </a:prstGeom>
          <a:noFill/>
        </p:spPr>
        <p:txBody>
          <a:bodyPr wrap="square">
            <a:spAutoFit/>
          </a:bodyPr>
          <a:lstStyle/>
          <a:p>
            <a:r>
              <a:rPr lang="en-US" sz="1400" b="1" dirty="0">
                <a:solidFill>
                  <a:srgbClr val="E6F4F1"/>
                </a:solidFill>
                <a:latin typeface="Times New Roman" panose="02020603050405020304" pitchFamily="18" charset="0"/>
                <a:cs typeface="Times New Roman" panose="02020603050405020304" pitchFamily="18" charset="0"/>
              </a:rPr>
              <a:t>Source : </a:t>
            </a:r>
            <a:r>
              <a:rPr lang="en-US" sz="1400" dirty="0">
                <a:solidFill>
                  <a:srgbClr val="E6F4F1"/>
                </a:solidFill>
                <a:latin typeface="Times New Roman" panose="02020603050405020304" pitchFamily="18" charset="0"/>
                <a:cs typeface="Times New Roman" panose="02020603050405020304" pitchFamily="18" charset="0"/>
              </a:rPr>
              <a:t>	</a:t>
            </a:r>
            <a:r>
              <a:rPr lang="en-US" sz="1400" dirty="0">
                <a:solidFill>
                  <a:srgbClr val="E6F4F1"/>
                </a:solidFill>
                <a:latin typeface="Times New Roman" panose="02020603050405020304" pitchFamily="18" charset="0"/>
              </a:rPr>
              <a:t>Hunter Heidenreich. </a:t>
            </a:r>
            <a:r>
              <a:rPr lang="en-US" sz="1400" b="1" dirty="0">
                <a:solidFill>
                  <a:srgbClr val="E6F4F1"/>
                </a:solidFill>
                <a:latin typeface="Times New Roman" panose="02020603050405020304" pitchFamily="18" charset="0"/>
              </a:rPr>
              <a:t>What are the types of machine learning?. </a:t>
            </a:r>
            <a:r>
              <a:rPr lang="en-US" sz="1400" dirty="0">
                <a:solidFill>
                  <a:srgbClr val="E6F4F1"/>
                </a:solidFill>
                <a:latin typeface="Times New Roman" panose="02020603050405020304" pitchFamily="18" charset="0"/>
              </a:rPr>
              <a:t>https://towardsdatascience.com/what-are-the-types-of-machine-learning-e2b9e5d1756f</a:t>
            </a:r>
            <a:endParaRPr lang="en-US" sz="1400" dirty="0">
              <a:solidFill>
                <a:srgbClr val="E6F4F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6201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5A42-B6D1-4875-B6F7-7AEA07C716FD}"/>
              </a:ext>
            </a:extLst>
          </p:cNvPr>
          <p:cNvSpPr>
            <a:spLocks noGrp="1"/>
          </p:cNvSpPr>
          <p:nvPr>
            <p:ph type="title"/>
          </p:nvPr>
        </p:nvSpPr>
        <p:spPr/>
        <p:txBody>
          <a:bodyPr/>
          <a:lstStyle/>
          <a:p>
            <a:r>
              <a:rPr lang="en-US" b="1" i="0" dirty="0">
                <a:solidFill>
                  <a:srgbClr val="E6F4F1"/>
                </a:solidFill>
                <a:effectLst/>
                <a:latin typeface="Kanit" pitchFamily="2" charset="-34"/>
                <a:cs typeface="Kanit" pitchFamily="2" charset="-34"/>
              </a:rPr>
              <a:t>K-Means</a:t>
            </a:r>
            <a:endParaRPr lang="en-US" dirty="0">
              <a:solidFill>
                <a:srgbClr val="E6F4F1"/>
              </a:solidFill>
              <a:latin typeface="Kanit" pitchFamily="2" charset="-34"/>
              <a:cs typeface="Kanit" pitchFamily="2" charset="-34"/>
            </a:endParaRPr>
          </a:p>
        </p:txBody>
      </p:sp>
      <p:pic>
        <p:nvPicPr>
          <p:cNvPr id="13318" name="Picture 6" descr="K-Means Data Clustering. In today&amp;#39;s world with the increased… | by Niruhan  Viswarupan | Towards Data Science">
            <a:extLst>
              <a:ext uri="{FF2B5EF4-FFF2-40B4-BE49-F238E27FC236}">
                <a16:creationId xmlns:a16="http://schemas.microsoft.com/office/drawing/2014/main" id="{E5D50186-0E1E-4594-9B86-E6646A5818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86" r="7846"/>
          <a:stretch/>
        </p:blipFill>
        <p:spPr bwMode="auto">
          <a:xfrm>
            <a:off x="1112703" y="1424217"/>
            <a:ext cx="3925839" cy="23377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1E9FE55-4F36-4924-A121-A9F5EA990E63}"/>
              </a:ext>
            </a:extLst>
          </p:cNvPr>
          <p:cNvSpPr txBox="1"/>
          <p:nvPr/>
        </p:nvSpPr>
        <p:spPr>
          <a:xfrm>
            <a:off x="6257580" y="1424217"/>
            <a:ext cx="5182153" cy="3785652"/>
          </a:xfrm>
          <a:prstGeom prst="rect">
            <a:avLst/>
          </a:prstGeom>
          <a:noFill/>
        </p:spPr>
        <p:txBody>
          <a:bodyPr wrap="square">
            <a:spAutoFit/>
          </a:bodyPr>
          <a:lstStyle/>
          <a:p>
            <a:r>
              <a:rPr lang="en-US" sz="2000" b="0" i="0" dirty="0">
                <a:solidFill>
                  <a:srgbClr val="E6F4F1"/>
                </a:solidFill>
                <a:effectLst/>
                <a:latin typeface="Georgia" panose="02040502050405020303" pitchFamily="18" charset="0"/>
              </a:rPr>
              <a:t>K-means is a centroid-based algorithm, or a distance-based algorithm, where we </a:t>
            </a:r>
            <a:r>
              <a:rPr lang="en-US" sz="2000" i="0" dirty="0">
                <a:solidFill>
                  <a:srgbClr val="E6F4F1"/>
                </a:solidFill>
                <a:effectLst/>
                <a:latin typeface="Georgia" panose="02040502050405020303" pitchFamily="18" charset="0"/>
              </a:rPr>
              <a:t>calculate the distances to assign a point to a cluster</a:t>
            </a:r>
            <a:endParaRPr lang="th-TH" sz="2000" i="0" dirty="0">
              <a:solidFill>
                <a:srgbClr val="E6F4F1"/>
              </a:solidFill>
              <a:effectLst/>
              <a:latin typeface="Georgia" panose="02040502050405020303" pitchFamily="18" charset="0"/>
            </a:endParaRPr>
          </a:p>
          <a:p>
            <a:endParaRPr lang="th-TH" sz="2000" b="1" dirty="0">
              <a:solidFill>
                <a:srgbClr val="E6F4F1"/>
              </a:solidFill>
              <a:latin typeface="Georgia" panose="02040502050405020303" pitchFamily="18" charset="0"/>
            </a:endParaRPr>
          </a:p>
          <a:p>
            <a:r>
              <a:rPr lang="en-US" sz="2000" dirty="0">
                <a:solidFill>
                  <a:srgbClr val="E6F4F1"/>
                </a:solidFill>
                <a:latin typeface="Georgia" panose="02040502050405020303" pitchFamily="18" charset="0"/>
              </a:rPr>
              <a:t>The number of clusters, K, is specified in advance.</a:t>
            </a:r>
            <a:endParaRPr lang="th-TH" sz="2000" dirty="0">
              <a:solidFill>
                <a:srgbClr val="E6F4F1"/>
              </a:solidFill>
              <a:latin typeface="Georgia" panose="02040502050405020303" pitchFamily="18" charset="0"/>
            </a:endParaRPr>
          </a:p>
          <a:p>
            <a:endParaRPr lang="th-TH" sz="2000" dirty="0">
              <a:solidFill>
                <a:srgbClr val="E6F4F1"/>
              </a:solidFill>
              <a:latin typeface="Georgia" panose="02040502050405020303" pitchFamily="18" charset="0"/>
            </a:endParaRPr>
          </a:p>
          <a:p>
            <a:r>
              <a:rPr lang="en-US" sz="2000" i="0" dirty="0">
                <a:solidFill>
                  <a:srgbClr val="E6F4F1"/>
                </a:solidFill>
                <a:effectLst/>
                <a:latin typeface="Georgia" panose="02040502050405020303" pitchFamily="18" charset="0"/>
              </a:rPr>
              <a:t>Centroids </a:t>
            </a:r>
            <a:r>
              <a:rPr lang="en-US" sz="2000" b="0" i="0" dirty="0">
                <a:solidFill>
                  <a:srgbClr val="E6F4F1"/>
                </a:solidFill>
                <a:effectLst/>
                <a:latin typeface="Georgia" panose="02040502050405020303" pitchFamily="18" charset="0"/>
              </a:rPr>
              <a:t>are b</a:t>
            </a:r>
            <a:r>
              <a:rPr lang="en-US" sz="2000" dirty="0">
                <a:solidFill>
                  <a:srgbClr val="E6F4F1"/>
                </a:solidFill>
                <a:latin typeface="Georgia" panose="02040502050405020303" pitchFamily="18" charset="0"/>
              </a:rPr>
              <a:t>asically the representative of the cluster. Find the mean location of the cluster by averaging. Can use mode or median depending on the data</a:t>
            </a:r>
          </a:p>
        </p:txBody>
      </p:sp>
      <p:pic>
        <p:nvPicPr>
          <p:cNvPr id="2050" name="Picture 2">
            <a:extLst>
              <a:ext uri="{FF2B5EF4-FFF2-40B4-BE49-F238E27FC236}">
                <a16:creationId xmlns:a16="http://schemas.microsoft.com/office/drawing/2014/main" id="{374C01CB-557A-4E43-BD94-D21FD5D706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8"/>
          <a:stretch/>
        </p:blipFill>
        <p:spPr bwMode="auto">
          <a:xfrm>
            <a:off x="1112702" y="3925989"/>
            <a:ext cx="3925839" cy="16559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ADA983B-5C8C-4159-BF97-63169ACE1F92}"/>
              </a:ext>
            </a:extLst>
          </p:cNvPr>
          <p:cNvSpPr txBox="1"/>
          <p:nvPr/>
        </p:nvSpPr>
        <p:spPr>
          <a:xfrm>
            <a:off x="0" y="5745930"/>
            <a:ext cx="12515161" cy="1126462"/>
          </a:xfrm>
          <a:prstGeom prst="rect">
            <a:avLst/>
          </a:prstGeom>
          <a:noFill/>
        </p:spPr>
        <p:txBody>
          <a:bodyPr wrap="square">
            <a:spAutoFit/>
          </a:bodyPr>
          <a:lstStyle/>
          <a:p>
            <a:r>
              <a:rPr lang="en-US" sz="1400" dirty="0">
                <a:solidFill>
                  <a:srgbClr val="E6F4F1"/>
                </a:solidFill>
                <a:latin typeface="Times New Roman" panose="02020603050405020304" pitchFamily="18" charset="0"/>
                <a:cs typeface="Times New Roman" panose="02020603050405020304" pitchFamily="18" charset="0"/>
              </a:rPr>
              <a:t>Sources : 	</a:t>
            </a:r>
            <a:r>
              <a:rPr lang="en-US" sz="1400" dirty="0" err="1">
                <a:solidFill>
                  <a:srgbClr val="E6F4F1"/>
                </a:solidFill>
                <a:latin typeface="Times New Roman" panose="02020603050405020304" pitchFamily="18" charset="0"/>
                <a:cs typeface="Times New Roman" panose="02020603050405020304" pitchFamily="18" charset="0"/>
              </a:rPr>
              <a:t>Niruhan</a:t>
            </a:r>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Viswarupan</a:t>
            </a:r>
            <a:r>
              <a:rPr lang="en-US" sz="1400" dirty="0">
                <a:solidFill>
                  <a:srgbClr val="E6F4F1"/>
                </a:solidFill>
                <a:latin typeface="Times New Roman" panose="02020603050405020304" pitchFamily="18" charset="0"/>
                <a:cs typeface="Times New Roman" panose="02020603050405020304" pitchFamily="18" charset="0"/>
              </a:rPr>
              <a:t>. K-Means Data Clustering. </a:t>
            </a:r>
            <a:r>
              <a:rPr lang="en-US" sz="1400" dirty="0">
                <a:solidFill>
                  <a:srgbClr val="0563C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https://towardsdatascience.com/</a:t>
            </a:r>
            <a:r>
              <a:rPr lang="en-US" sz="1400" dirty="0">
                <a:solidFill>
                  <a:srgbClr val="E6F4F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k-means-data-clustering-bce3335d2203</a:t>
            </a:r>
            <a:endParaRPr lang="en-US" sz="1400" dirty="0">
              <a:solidFill>
                <a:srgbClr val="E6F4F1"/>
              </a:solidFill>
              <a:latin typeface="Times New Roman" panose="02020603050405020304" pitchFamily="18" charset="0"/>
              <a:cs typeface="Times New Roman" panose="02020603050405020304" pitchFamily="18" charset="0"/>
            </a:endParaRPr>
          </a:p>
          <a:p>
            <a:r>
              <a:rPr lang="en-US" sz="1400" dirty="0">
                <a:solidFill>
                  <a:srgbClr val="E6F4F1"/>
                </a:solidFill>
                <a:latin typeface="Times New Roman" panose="02020603050405020304" pitchFamily="18" charset="0"/>
                <a:cs typeface="Times New Roman" panose="02020603050405020304" pitchFamily="18" charset="0"/>
              </a:rPr>
              <a:t>	Kong </a:t>
            </a:r>
            <a:r>
              <a:rPr lang="en-US" sz="1400" dirty="0" err="1">
                <a:solidFill>
                  <a:srgbClr val="E6F4F1"/>
                </a:solidFill>
                <a:latin typeface="Times New Roman" panose="02020603050405020304" pitchFamily="18" charset="0"/>
                <a:cs typeface="Times New Roman" panose="02020603050405020304" pitchFamily="18" charset="0"/>
              </a:rPr>
              <a:t>Ruksiamza</a:t>
            </a:r>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สรุป</a:t>
            </a:r>
            <a:r>
              <a:rPr lang="en-US" sz="1400" dirty="0">
                <a:solidFill>
                  <a:srgbClr val="E6F4F1"/>
                </a:solidFill>
                <a:latin typeface="Times New Roman" panose="02020603050405020304" pitchFamily="18" charset="0"/>
                <a:cs typeface="Times New Roman" panose="02020603050405020304" pitchFamily="18" charset="0"/>
              </a:rPr>
              <a:t> Machine Learning(EP.7)- </a:t>
            </a:r>
            <a:r>
              <a:rPr lang="en-US" sz="1400" dirty="0" err="1">
                <a:solidFill>
                  <a:srgbClr val="E6F4F1"/>
                </a:solidFill>
                <a:latin typeface="Times New Roman" panose="02020603050405020304" pitchFamily="18" charset="0"/>
                <a:cs typeface="Times New Roman" panose="02020603050405020304" pitchFamily="18" charset="0"/>
              </a:rPr>
              <a:t>การจัดกลุ่มด้วย</a:t>
            </a:r>
            <a:r>
              <a:rPr lang="en-US" sz="1400" dirty="0">
                <a:solidFill>
                  <a:srgbClr val="E6F4F1"/>
                </a:solidFill>
                <a:latin typeface="Times New Roman" panose="02020603050405020304" pitchFamily="18" charset="0"/>
                <a:cs typeface="Times New Roman" panose="02020603050405020304" pitchFamily="18" charset="0"/>
              </a:rPr>
              <a:t> K-Means(K-Means Clustering). https://kongruksiamza.medium.com/สรุป-machine-learning-ep-7-การจัดกลุ่มด้วย-k-means-k-means-clustering-2423389f6c10</a:t>
            </a:r>
          </a:p>
          <a:p>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Ekapol</a:t>
            </a:r>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Chuangsuwanich</a:t>
            </a:r>
            <a:r>
              <a:rPr lang="en-US" sz="1400" dirty="0">
                <a:solidFill>
                  <a:srgbClr val="E6F4F1"/>
                </a:solidFill>
                <a:latin typeface="Times New Roman" panose="02020603050405020304" pitchFamily="18" charset="0"/>
                <a:cs typeface="Times New Roman" panose="02020603050405020304" pitchFamily="18" charset="0"/>
              </a:rPr>
              <a:t>, Super AI Engineer class. Classical Machine Learning. https://drive.google.com/file/d/1KieY9JIgasa-zdQ3jZb4TOIDe1XTufwz/</a:t>
            </a:r>
          </a:p>
        </p:txBody>
      </p:sp>
    </p:spTree>
    <p:extLst>
      <p:ext uri="{BB962C8B-B14F-4D97-AF65-F5344CB8AC3E}">
        <p14:creationId xmlns:p14="http://schemas.microsoft.com/office/powerpoint/2010/main" val="2816551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5A42-B6D1-4875-B6F7-7AEA07C716FD}"/>
              </a:ext>
            </a:extLst>
          </p:cNvPr>
          <p:cNvSpPr>
            <a:spLocks noGrp="1"/>
          </p:cNvSpPr>
          <p:nvPr>
            <p:ph type="title"/>
          </p:nvPr>
        </p:nvSpPr>
        <p:spPr/>
        <p:txBody>
          <a:bodyPr/>
          <a:lstStyle/>
          <a:p>
            <a:r>
              <a:rPr lang="en-US" b="1" i="0" dirty="0">
                <a:solidFill>
                  <a:srgbClr val="E6F4F1"/>
                </a:solidFill>
                <a:effectLst/>
                <a:latin typeface="Kanit" pitchFamily="2" charset="-34"/>
                <a:cs typeface="Kanit" pitchFamily="2" charset="-34"/>
              </a:rPr>
              <a:t>K-Means : Algorithm</a:t>
            </a:r>
            <a:endParaRPr lang="en-US" dirty="0">
              <a:solidFill>
                <a:srgbClr val="E6F4F1"/>
              </a:solidFill>
              <a:latin typeface="Kanit" pitchFamily="2" charset="-34"/>
              <a:cs typeface="Kanit" pitchFamily="2" charset="-34"/>
            </a:endParaRPr>
          </a:p>
        </p:txBody>
      </p:sp>
      <p:sp>
        <p:nvSpPr>
          <p:cNvPr id="5" name="TextBox 4">
            <a:extLst>
              <a:ext uri="{FF2B5EF4-FFF2-40B4-BE49-F238E27FC236}">
                <a16:creationId xmlns:a16="http://schemas.microsoft.com/office/drawing/2014/main" id="{0C299153-623B-4F7C-843E-954A899C6932}"/>
              </a:ext>
            </a:extLst>
          </p:cNvPr>
          <p:cNvSpPr txBox="1"/>
          <p:nvPr/>
        </p:nvSpPr>
        <p:spPr>
          <a:xfrm>
            <a:off x="0" y="5903893"/>
            <a:ext cx="12192000" cy="954107"/>
          </a:xfrm>
          <a:prstGeom prst="rect">
            <a:avLst/>
          </a:prstGeom>
          <a:noFill/>
        </p:spPr>
        <p:txBody>
          <a:bodyPr wrap="square">
            <a:spAutoFit/>
          </a:bodyPr>
          <a:lstStyle/>
          <a:p>
            <a:r>
              <a:rPr lang="en-US" sz="1400" dirty="0">
                <a:solidFill>
                  <a:srgbClr val="E6F4F1"/>
                </a:solidFill>
              </a:rPr>
              <a:t>Sources : 	 Kevin </a:t>
            </a:r>
            <a:r>
              <a:rPr lang="en-US" sz="1400" dirty="0" err="1">
                <a:solidFill>
                  <a:srgbClr val="E6F4F1"/>
                </a:solidFill>
              </a:rPr>
              <a:t>Arvai</a:t>
            </a:r>
            <a:r>
              <a:rPr lang="en-US" sz="1400" dirty="0">
                <a:solidFill>
                  <a:srgbClr val="E6F4F1"/>
                </a:solidFill>
              </a:rPr>
              <a:t>. </a:t>
            </a:r>
            <a:r>
              <a:rPr lang="en-US" sz="1400" b="1" dirty="0">
                <a:solidFill>
                  <a:srgbClr val="E6F4F1"/>
                </a:solidFill>
              </a:rPr>
              <a:t>K-Means Clustering in Python: A Practical Guide</a:t>
            </a:r>
            <a:r>
              <a:rPr lang="en-US" sz="1400" dirty="0">
                <a:solidFill>
                  <a:srgbClr val="E6F4F1"/>
                </a:solidFill>
              </a:rPr>
              <a:t>. https://realpython.com/k-means-clustering-python/ </a:t>
            </a:r>
          </a:p>
          <a:p>
            <a:r>
              <a:rPr lang="en-US" sz="1400" dirty="0">
                <a:solidFill>
                  <a:srgbClr val="E6F4F1"/>
                </a:solidFill>
              </a:rPr>
              <a:t>	</a:t>
            </a:r>
            <a:r>
              <a:rPr lang="en-US" sz="1400" dirty="0" err="1">
                <a:solidFill>
                  <a:srgbClr val="E6F4F1"/>
                </a:solidFill>
              </a:rPr>
              <a:t>Ekapol</a:t>
            </a:r>
            <a:r>
              <a:rPr lang="en-US" sz="1400" dirty="0">
                <a:solidFill>
                  <a:srgbClr val="E6F4F1"/>
                </a:solidFill>
              </a:rPr>
              <a:t> </a:t>
            </a:r>
            <a:r>
              <a:rPr lang="en-US" sz="1400" dirty="0" err="1">
                <a:solidFill>
                  <a:srgbClr val="E6F4F1"/>
                </a:solidFill>
              </a:rPr>
              <a:t>Chuangsuwanich</a:t>
            </a:r>
            <a:r>
              <a:rPr lang="en-US" sz="1400" dirty="0">
                <a:solidFill>
                  <a:srgbClr val="E6F4F1"/>
                </a:solidFill>
              </a:rPr>
              <a:t>, Super AI Engineer class. </a:t>
            </a:r>
            <a:r>
              <a:rPr lang="en-US" sz="1400" b="1" dirty="0">
                <a:solidFill>
                  <a:srgbClr val="E6F4F1"/>
                </a:solidFill>
              </a:rPr>
              <a:t>Classical Machine Learning</a:t>
            </a:r>
            <a:r>
              <a:rPr lang="en-US" sz="1400" dirty="0">
                <a:solidFill>
                  <a:srgbClr val="E6F4F1"/>
                </a:solidFill>
              </a:rPr>
              <a:t>. https://drive.google.com/file/d/1KieY9JIgasa-zdQ3jZb4TOIDe1XTufwz/</a:t>
            </a:r>
          </a:p>
          <a:p>
            <a:r>
              <a:rPr lang="en-US" sz="1400" dirty="0">
                <a:solidFill>
                  <a:srgbClr val="E6F4F1"/>
                </a:solidFill>
              </a:rPr>
              <a:t>	Google Developers</a:t>
            </a:r>
            <a:r>
              <a:rPr lang="en-US" sz="1400" b="1" dirty="0">
                <a:solidFill>
                  <a:srgbClr val="E6F4F1"/>
                </a:solidFill>
              </a:rPr>
              <a:t>. k-Means Advantages and Disadvantages. </a:t>
            </a:r>
            <a:r>
              <a:rPr lang="en-US" sz="1400" dirty="0">
                <a:solidFill>
                  <a:srgbClr val="E6F4F1"/>
                </a:solidFill>
              </a:rPr>
              <a:t>https://developers.google.com/machine-learning/clustering/algorithm/advantages-disadvantages</a:t>
            </a:r>
          </a:p>
        </p:txBody>
      </p:sp>
      <p:sp>
        <p:nvSpPr>
          <p:cNvPr id="12" name="TextBox 11">
            <a:extLst>
              <a:ext uri="{FF2B5EF4-FFF2-40B4-BE49-F238E27FC236}">
                <a16:creationId xmlns:a16="http://schemas.microsoft.com/office/drawing/2014/main" id="{FA52B1DB-45A6-407F-B346-03558A388C63}"/>
              </a:ext>
            </a:extLst>
          </p:cNvPr>
          <p:cNvSpPr txBox="1"/>
          <p:nvPr/>
        </p:nvSpPr>
        <p:spPr>
          <a:xfrm>
            <a:off x="5556511" y="2001188"/>
            <a:ext cx="5925921" cy="3231654"/>
          </a:xfrm>
          <a:prstGeom prst="rect">
            <a:avLst/>
          </a:prstGeom>
          <a:noFill/>
        </p:spPr>
        <p:txBody>
          <a:bodyPr wrap="square">
            <a:spAutoFit/>
          </a:bodyPr>
          <a:lstStyle/>
          <a:p>
            <a:r>
              <a:rPr lang="en-US" sz="2000" b="0" i="0" dirty="0">
                <a:solidFill>
                  <a:srgbClr val="E6F4F1"/>
                </a:solidFill>
                <a:effectLst/>
                <a:latin typeface="Georgia" panose="02040502050405020303" pitchFamily="18" charset="0"/>
              </a:rPr>
              <a:t>Here’s the basic step of the </a:t>
            </a:r>
            <a:r>
              <a:rPr lang="en-US" sz="2000" b="0" i="1" dirty="0">
                <a:solidFill>
                  <a:srgbClr val="E6F4F1"/>
                </a:solidFill>
                <a:effectLst/>
                <a:latin typeface="Georgia" panose="02040502050405020303" pitchFamily="18" charset="0"/>
              </a:rPr>
              <a:t>k</a:t>
            </a:r>
            <a:r>
              <a:rPr lang="en-US" sz="2000" b="0" i="0" dirty="0">
                <a:solidFill>
                  <a:srgbClr val="E6F4F1"/>
                </a:solidFill>
                <a:effectLst/>
                <a:latin typeface="Georgia" panose="02040502050405020303" pitchFamily="18" charset="0"/>
              </a:rPr>
              <a:t>-means algorithm </a:t>
            </a:r>
          </a:p>
          <a:p>
            <a:r>
              <a:rPr lang="en-US" dirty="0">
                <a:solidFill>
                  <a:srgbClr val="E6F4F1"/>
                </a:solidFill>
                <a:latin typeface="Georgia" panose="02040502050405020303" pitchFamily="18" charset="0"/>
              </a:rPr>
              <a:t>1. Randomly k centroids by picking from data points</a:t>
            </a:r>
          </a:p>
          <a:p>
            <a:r>
              <a:rPr lang="en-US" dirty="0">
                <a:solidFill>
                  <a:srgbClr val="E6F4F1"/>
                </a:solidFill>
                <a:latin typeface="Georgia" panose="02040502050405020303" pitchFamily="18" charset="0"/>
              </a:rPr>
              <a:t>2. Assign each data points to centroids</a:t>
            </a:r>
          </a:p>
          <a:p>
            <a:r>
              <a:rPr lang="en-US" dirty="0">
                <a:solidFill>
                  <a:srgbClr val="E6F4F1"/>
                </a:solidFill>
                <a:latin typeface="Georgia" panose="02040502050405020303" pitchFamily="18" charset="0"/>
              </a:rPr>
              <a:t>3. Update centroids for each cluster</a:t>
            </a:r>
          </a:p>
          <a:p>
            <a:r>
              <a:rPr lang="en-US" dirty="0">
                <a:solidFill>
                  <a:srgbClr val="E6F4F1"/>
                </a:solidFill>
                <a:latin typeface="Georgia" panose="02040502050405020303" pitchFamily="18" charset="0"/>
              </a:rPr>
              <a:t>4. Repeat 2-3 until centroids does not change</a:t>
            </a:r>
          </a:p>
          <a:p>
            <a:endParaRPr lang="en-US" sz="2000" dirty="0">
              <a:solidFill>
                <a:srgbClr val="E6F4F1"/>
              </a:solidFill>
              <a:latin typeface="Georgia" panose="02040502050405020303" pitchFamily="18" charset="0"/>
            </a:endParaRPr>
          </a:p>
          <a:p>
            <a:r>
              <a:rPr lang="en-US" sz="2000" b="0" i="0" dirty="0">
                <a:solidFill>
                  <a:srgbClr val="E6F4F1"/>
                </a:solidFill>
                <a:effectLst/>
                <a:latin typeface="Georgia" panose="02040502050405020303" pitchFamily="18" charset="0"/>
              </a:rPr>
              <a:t>Challenges with the K-Means Clustering Algorithm</a:t>
            </a:r>
          </a:p>
          <a:p>
            <a:pPr marL="285750" indent="-285750">
              <a:buFont typeface="Arial" panose="020B0604020202020204" pitchFamily="34" charset="0"/>
              <a:buChar char="•"/>
            </a:pPr>
            <a:r>
              <a:rPr lang="en-US" i="0" dirty="0">
                <a:solidFill>
                  <a:srgbClr val="E6F4F1"/>
                </a:solidFill>
                <a:effectLst/>
                <a:latin typeface="Georgia" panose="02040502050405020303" pitchFamily="18" charset="0"/>
              </a:rPr>
              <a:t>Clustering data of varying sizes and density.</a:t>
            </a:r>
          </a:p>
          <a:p>
            <a:pPr marL="285750" indent="-285750">
              <a:buFont typeface="Arial" panose="020B0604020202020204" pitchFamily="34" charset="0"/>
              <a:buChar char="•"/>
            </a:pPr>
            <a:r>
              <a:rPr lang="en-US" i="0" dirty="0">
                <a:solidFill>
                  <a:srgbClr val="E6F4F1"/>
                </a:solidFill>
                <a:effectLst/>
                <a:latin typeface="Georgia" panose="02040502050405020303" pitchFamily="18" charset="0"/>
              </a:rPr>
              <a:t>Clustering outliers.</a:t>
            </a:r>
          </a:p>
          <a:p>
            <a:pPr marL="285750" indent="-285750">
              <a:buFont typeface="Arial" panose="020B0604020202020204" pitchFamily="34" charset="0"/>
              <a:buChar char="•"/>
            </a:pPr>
            <a:r>
              <a:rPr lang="en-US" i="0" dirty="0">
                <a:solidFill>
                  <a:srgbClr val="E6F4F1"/>
                </a:solidFill>
                <a:effectLst/>
                <a:latin typeface="Georgia" panose="02040502050405020303" pitchFamily="18" charset="0"/>
              </a:rPr>
              <a:t>Scaling with number of dimensions.</a:t>
            </a:r>
            <a:endParaRPr lang="en-US" dirty="0">
              <a:solidFill>
                <a:srgbClr val="E6F4F1"/>
              </a:solidFill>
              <a:latin typeface="Georgia" panose="02040502050405020303" pitchFamily="18" charset="0"/>
            </a:endParaRPr>
          </a:p>
          <a:p>
            <a:pPr marL="285750" indent="-285750">
              <a:buFont typeface="Arial" panose="020B0604020202020204" pitchFamily="34" charset="0"/>
              <a:buChar char="•"/>
            </a:pPr>
            <a:r>
              <a:rPr lang="en-US" i="0" dirty="0">
                <a:solidFill>
                  <a:srgbClr val="E6F4F1"/>
                </a:solidFill>
                <a:effectLst/>
                <a:latin typeface="Georgia" panose="02040502050405020303" pitchFamily="18" charset="0"/>
              </a:rPr>
              <a:t>Being dependent on initial values.</a:t>
            </a:r>
            <a:endParaRPr lang="en-US" dirty="0">
              <a:solidFill>
                <a:srgbClr val="E6F4F1"/>
              </a:solidFill>
              <a:latin typeface="Georgia" panose="02040502050405020303" pitchFamily="18" charset="0"/>
            </a:endParaRPr>
          </a:p>
        </p:txBody>
      </p:sp>
      <p:pic>
        <p:nvPicPr>
          <p:cNvPr id="3074" name="Picture 2" descr="k means centroids iterations">
            <a:extLst>
              <a:ext uri="{FF2B5EF4-FFF2-40B4-BE49-F238E27FC236}">
                <a16:creationId xmlns:a16="http://schemas.microsoft.com/office/drawing/2014/main" id="{07A024D2-D20C-4681-BF60-C084C703EE7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9568" y="1720686"/>
            <a:ext cx="3792659" cy="3792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919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100D-1D7D-4BC2-971A-002931A857C8}"/>
              </a:ext>
            </a:extLst>
          </p:cNvPr>
          <p:cNvSpPr>
            <a:spLocks noGrp="1"/>
          </p:cNvSpPr>
          <p:nvPr>
            <p:ph type="title"/>
          </p:nvPr>
        </p:nvSpPr>
        <p:spPr>
          <a:xfrm>
            <a:off x="830510" y="365125"/>
            <a:ext cx="10523290" cy="1325563"/>
          </a:xfrm>
        </p:spPr>
        <p:txBody>
          <a:bodyPr/>
          <a:lstStyle/>
          <a:p>
            <a:r>
              <a:rPr lang="en-US" b="1" i="0" dirty="0">
                <a:solidFill>
                  <a:srgbClr val="E6F4F1"/>
                </a:solidFill>
                <a:effectLst/>
                <a:latin typeface="Montserrat" panose="00000500000000000000" pitchFamily="2" charset="0"/>
                <a:cs typeface="Kanit" pitchFamily="2" charset="-34"/>
              </a:rPr>
              <a:t>K-Means : </a:t>
            </a:r>
            <a:r>
              <a:rPr lang="en-US" b="1" i="0" dirty="0">
                <a:solidFill>
                  <a:srgbClr val="E6F4F1"/>
                </a:solidFill>
                <a:effectLst/>
                <a:latin typeface="Montserrat" panose="00000500000000000000" pitchFamily="2" charset="0"/>
              </a:rPr>
              <a:t>How to Choose K</a:t>
            </a:r>
            <a:endParaRPr lang="en-US" b="1" dirty="0">
              <a:solidFill>
                <a:srgbClr val="E6F4F1"/>
              </a:solidFill>
              <a:latin typeface="Montserrat" panose="00000500000000000000" pitchFamily="2" charset="0"/>
            </a:endParaRPr>
          </a:p>
        </p:txBody>
      </p:sp>
      <p:sp>
        <p:nvSpPr>
          <p:cNvPr id="3" name="Content Placeholder 2">
            <a:extLst>
              <a:ext uri="{FF2B5EF4-FFF2-40B4-BE49-F238E27FC236}">
                <a16:creationId xmlns:a16="http://schemas.microsoft.com/office/drawing/2014/main" id="{341D581E-DD98-42BC-B654-900525EA964B}"/>
              </a:ext>
            </a:extLst>
          </p:cNvPr>
          <p:cNvSpPr>
            <a:spLocks noGrp="1"/>
          </p:cNvSpPr>
          <p:nvPr>
            <p:ph idx="1"/>
          </p:nvPr>
        </p:nvSpPr>
        <p:spPr>
          <a:xfrm>
            <a:off x="7633465" y="1934796"/>
            <a:ext cx="4470400" cy="3470312"/>
          </a:xfrm>
        </p:spPr>
        <p:txBody>
          <a:bodyPr>
            <a:noAutofit/>
          </a:bodyPr>
          <a:lstStyle/>
          <a:p>
            <a:pPr marL="0" indent="0">
              <a:buNone/>
            </a:pPr>
            <a:r>
              <a:rPr lang="en-US" sz="2000" i="0" dirty="0">
                <a:solidFill>
                  <a:srgbClr val="E6F4F1"/>
                </a:solidFill>
                <a:effectLst/>
                <a:latin typeface="Georgia" panose="02040502050405020303" pitchFamily="18" charset="0"/>
              </a:rPr>
              <a:t>Use Within-Cluster-Sum-of-Squares (WCSS) as a loss function</a:t>
            </a:r>
          </a:p>
          <a:p>
            <a:pPr marL="0" indent="0">
              <a:buNone/>
            </a:pPr>
            <a:endParaRPr lang="en-US" sz="2000" dirty="0">
              <a:solidFill>
                <a:srgbClr val="E6F4F1"/>
              </a:solidFill>
              <a:latin typeface="Georgia" panose="02040502050405020303" pitchFamily="18" charset="0"/>
            </a:endParaRPr>
          </a:p>
          <a:p>
            <a:pPr marL="0" indent="0">
              <a:buNone/>
            </a:pPr>
            <a:r>
              <a:rPr lang="en-US" sz="2000" i="0" dirty="0">
                <a:solidFill>
                  <a:srgbClr val="E6F4F1"/>
                </a:solidFill>
                <a:effectLst/>
                <a:latin typeface="Georgia" panose="02040502050405020303" pitchFamily="18" charset="0"/>
              </a:rPr>
              <a:t>Stop adding the centroids into the dataset by using Elbow method</a:t>
            </a:r>
            <a:r>
              <a:rPr lang="en-US" sz="2000" dirty="0">
                <a:solidFill>
                  <a:srgbClr val="E6F4F1"/>
                </a:solidFill>
                <a:latin typeface="Georgia" panose="02040502050405020303" pitchFamily="18" charset="0"/>
              </a:rPr>
              <a:t> </a:t>
            </a:r>
          </a:p>
          <a:p>
            <a:pPr marL="0" indent="0">
              <a:buNone/>
            </a:pPr>
            <a:endParaRPr lang="en-US" sz="2000" i="0" dirty="0">
              <a:solidFill>
                <a:srgbClr val="E6F4F1"/>
              </a:solidFill>
              <a:effectLst/>
              <a:latin typeface="Georgia" panose="02040502050405020303" pitchFamily="18" charset="0"/>
            </a:endParaRPr>
          </a:p>
          <a:p>
            <a:pPr marL="0" indent="0">
              <a:buNone/>
            </a:pPr>
            <a:r>
              <a:rPr lang="en-US" sz="2000" i="0" dirty="0">
                <a:solidFill>
                  <a:srgbClr val="E6F4F1"/>
                </a:solidFill>
                <a:effectLst/>
                <a:latin typeface="Georgia" panose="02040502050405020303" pitchFamily="18" charset="0"/>
              </a:rPr>
              <a:t>The elbow method chooses K</a:t>
            </a:r>
          </a:p>
          <a:p>
            <a:pPr marL="0" indent="0">
              <a:buNone/>
            </a:pPr>
            <a:r>
              <a:rPr lang="en-US" sz="2000" i="0" dirty="0">
                <a:solidFill>
                  <a:srgbClr val="E6F4F1"/>
                </a:solidFill>
                <a:effectLst/>
                <a:latin typeface="Georgia" panose="02040502050405020303" pitchFamily="18" charset="0"/>
              </a:rPr>
              <a:t>where increasing complexity</a:t>
            </a:r>
          </a:p>
          <a:p>
            <a:pPr marL="0" indent="0">
              <a:buNone/>
            </a:pPr>
            <a:r>
              <a:rPr lang="en-US" sz="2000" i="0" dirty="0">
                <a:solidFill>
                  <a:srgbClr val="E6F4F1"/>
                </a:solidFill>
                <a:effectLst/>
                <a:latin typeface="Georgia" panose="02040502050405020303" pitchFamily="18" charset="0"/>
              </a:rPr>
              <a:t>doesn’t yield much in return.</a:t>
            </a:r>
          </a:p>
        </p:txBody>
      </p:sp>
      <p:pic>
        <p:nvPicPr>
          <p:cNvPr id="15366" name="Picture 6">
            <a:extLst>
              <a:ext uri="{FF2B5EF4-FFF2-40B4-BE49-F238E27FC236}">
                <a16:creationId xmlns:a16="http://schemas.microsoft.com/office/drawing/2014/main" id="{FBBD892C-C467-4FDF-93A7-413FABB7F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20" y="3879687"/>
            <a:ext cx="3578122" cy="1574374"/>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78DD0308-CD25-4F9C-A6FF-E17D88692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2"/>
          <a:stretch/>
        </p:blipFill>
        <p:spPr bwMode="auto">
          <a:xfrm>
            <a:off x="4584104" y="3803120"/>
            <a:ext cx="2794467" cy="17373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4E360E-0711-42ED-8A49-3EACB4BA5ADC}"/>
              </a:ext>
            </a:extLst>
          </p:cNvPr>
          <p:cNvSpPr txBox="1"/>
          <p:nvPr/>
        </p:nvSpPr>
        <p:spPr>
          <a:xfrm>
            <a:off x="0" y="5688449"/>
            <a:ext cx="12192000" cy="1169551"/>
          </a:xfrm>
          <a:prstGeom prst="rect">
            <a:avLst/>
          </a:prstGeom>
          <a:noFill/>
        </p:spPr>
        <p:txBody>
          <a:bodyPr wrap="square">
            <a:spAutoFit/>
          </a:bodyPr>
          <a:lstStyle/>
          <a:p>
            <a:r>
              <a:rPr lang="en-US" sz="1400" dirty="0">
                <a:solidFill>
                  <a:srgbClr val="E6F4F1"/>
                </a:solidFill>
                <a:latin typeface="Times New Roman" panose="02020603050405020304" pitchFamily="18" charset="0"/>
                <a:cs typeface="Times New Roman" panose="02020603050405020304" pitchFamily="18" charset="0"/>
              </a:rPr>
              <a:t>Sources : 	</a:t>
            </a:r>
            <a:r>
              <a:rPr lang="en-US" sz="1400" dirty="0" err="1">
                <a:solidFill>
                  <a:srgbClr val="E6F4F1"/>
                </a:solidFill>
                <a:latin typeface="Times New Roman" panose="02020603050405020304" pitchFamily="18" charset="0"/>
                <a:cs typeface="Times New Roman" panose="02020603050405020304" pitchFamily="18" charset="0"/>
              </a:rPr>
              <a:t>Manik</a:t>
            </a:r>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Soni</a:t>
            </a:r>
            <a:r>
              <a:rPr lang="en-US" sz="1400" dirty="0">
                <a:solidFill>
                  <a:srgbClr val="E6F4F1"/>
                </a:solidFill>
                <a:latin typeface="Times New Roman" panose="02020603050405020304" pitchFamily="18" charset="0"/>
                <a:cs typeface="Times New Roman" panose="02020603050405020304" pitchFamily="18" charset="0"/>
              </a:rPr>
              <a:t>. </a:t>
            </a:r>
            <a:r>
              <a:rPr lang="en-US" sz="1400" b="1" dirty="0">
                <a:solidFill>
                  <a:srgbClr val="E6F4F1"/>
                </a:solidFill>
                <a:latin typeface="Times New Roman" panose="02020603050405020304" pitchFamily="18" charset="0"/>
                <a:cs typeface="Times New Roman" panose="02020603050405020304" pitchFamily="18" charset="0"/>
              </a:rPr>
              <a:t>How to Choose the Right Number of Clusters in the K-Means Algorithm?. </a:t>
            </a:r>
            <a:r>
              <a:rPr lang="en-US" sz="1400" dirty="0">
                <a:solidFill>
                  <a:srgbClr val="E6F4F1"/>
                </a:solidFill>
                <a:latin typeface="Times New Roman" panose="02020603050405020304" pitchFamily="18" charset="0"/>
                <a:cs typeface="Times New Roman" panose="02020603050405020304" pitchFamily="18" charset="0"/>
              </a:rPr>
              <a:t>https://medium.com/swlh/how-to-choose-the-right-number-of-clusters-in-the-k-means-algorithm-9160c57ec760 </a:t>
            </a:r>
          </a:p>
          <a:p>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Sasiwut</a:t>
            </a:r>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Chaiyadecha</a:t>
            </a:r>
            <a:r>
              <a:rPr lang="en-US" sz="1400" dirty="0">
                <a:solidFill>
                  <a:srgbClr val="E6F4F1"/>
                </a:solidFill>
                <a:latin typeface="Times New Roman" panose="02020603050405020304" pitchFamily="18" charset="0"/>
                <a:cs typeface="Times New Roman" panose="02020603050405020304" pitchFamily="18" charset="0"/>
              </a:rPr>
              <a:t>. </a:t>
            </a:r>
            <a:r>
              <a:rPr lang="th-TH" sz="1400" b="1" dirty="0">
                <a:solidFill>
                  <a:srgbClr val="E6F4F1"/>
                </a:solidFill>
                <a:latin typeface="Times New Roman" panose="02020603050405020304" pitchFamily="18" charset="0"/>
              </a:rPr>
              <a:t>หาจำนวน </a:t>
            </a:r>
            <a:r>
              <a:rPr lang="en-US" sz="1400" b="1" dirty="0">
                <a:solidFill>
                  <a:srgbClr val="E6F4F1"/>
                </a:solidFill>
                <a:latin typeface="Times New Roman" panose="02020603050405020304" pitchFamily="18" charset="0"/>
                <a:cs typeface="Times New Roman" panose="02020603050405020304" pitchFamily="18" charset="0"/>
              </a:rPr>
              <a:t>Clusters </a:t>
            </a:r>
            <a:r>
              <a:rPr lang="th-TH" sz="1400" b="1" dirty="0">
                <a:solidFill>
                  <a:srgbClr val="E6F4F1"/>
                </a:solidFill>
                <a:latin typeface="Times New Roman" panose="02020603050405020304" pitchFamily="18" charset="0"/>
              </a:rPr>
              <a:t>ที่เหมาะสมสำหรับ </a:t>
            </a:r>
            <a:r>
              <a:rPr lang="en-US" sz="1400" b="1" dirty="0" err="1">
                <a:solidFill>
                  <a:srgbClr val="E6F4F1"/>
                </a:solidFill>
                <a:latin typeface="Times New Roman" panose="02020603050405020304" pitchFamily="18" charset="0"/>
                <a:cs typeface="Times New Roman" panose="02020603050405020304" pitchFamily="18" charset="0"/>
              </a:rPr>
              <a:t>KMeans</a:t>
            </a:r>
            <a:r>
              <a:rPr lang="en-US" sz="1400" b="1" dirty="0">
                <a:solidFill>
                  <a:srgbClr val="E6F4F1"/>
                </a:solidFill>
                <a:latin typeface="Times New Roman" panose="02020603050405020304" pitchFamily="18" charset="0"/>
                <a:cs typeface="Times New Roman" panose="02020603050405020304" pitchFamily="18" charset="0"/>
              </a:rPr>
              <a:t> clustering </a:t>
            </a:r>
            <a:r>
              <a:rPr lang="th-TH" sz="1400" b="1" dirty="0">
                <a:solidFill>
                  <a:srgbClr val="E6F4F1"/>
                </a:solidFill>
                <a:latin typeface="Times New Roman" panose="02020603050405020304" pitchFamily="18" charset="0"/>
              </a:rPr>
              <a:t>ด้วย </a:t>
            </a:r>
            <a:r>
              <a:rPr lang="en-US" sz="1400" b="1" dirty="0">
                <a:solidFill>
                  <a:srgbClr val="E6F4F1"/>
                </a:solidFill>
                <a:latin typeface="Times New Roman" panose="02020603050405020304" pitchFamily="18" charset="0"/>
                <a:cs typeface="Times New Roman" panose="02020603050405020304" pitchFamily="18" charset="0"/>
              </a:rPr>
              <a:t>Elbow method</a:t>
            </a:r>
            <a:r>
              <a:rPr lang="en-US" sz="1400" dirty="0">
                <a:solidFill>
                  <a:srgbClr val="E6F4F1"/>
                </a:solidFill>
                <a:latin typeface="Times New Roman" panose="02020603050405020304" pitchFamily="18" charset="0"/>
                <a:cs typeface="Times New Roman" panose="02020603050405020304" pitchFamily="18" charset="0"/>
              </a:rPr>
              <a:t>. https://lengyi.medium.com/</a:t>
            </a:r>
            <a:r>
              <a:rPr lang="th-TH" sz="1400" dirty="0">
                <a:solidFill>
                  <a:srgbClr val="E6F4F1"/>
                </a:solidFill>
                <a:latin typeface="Times New Roman" panose="02020603050405020304" pitchFamily="18" charset="0"/>
              </a:rPr>
              <a:t>หาจำนวน-</a:t>
            </a:r>
            <a:r>
              <a:rPr lang="en-US" sz="1400" dirty="0">
                <a:solidFill>
                  <a:srgbClr val="E6F4F1"/>
                </a:solidFill>
                <a:latin typeface="Times New Roman" panose="02020603050405020304" pitchFamily="18" charset="0"/>
                <a:cs typeface="Times New Roman" panose="02020603050405020304" pitchFamily="18" charset="0"/>
              </a:rPr>
              <a:t>clusters-</a:t>
            </a:r>
            <a:r>
              <a:rPr lang="th-TH" sz="1400" dirty="0">
                <a:solidFill>
                  <a:srgbClr val="E6F4F1"/>
                </a:solidFill>
                <a:latin typeface="Times New Roman" panose="02020603050405020304" pitchFamily="18" charset="0"/>
              </a:rPr>
              <a:t>ที่เหมาะสมสำหรับ-</a:t>
            </a:r>
            <a:r>
              <a:rPr lang="en-US" sz="1400" dirty="0" err="1">
                <a:solidFill>
                  <a:srgbClr val="E6F4F1"/>
                </a:solidFill>
                <a:latin typeface="Times New Roman" panose="02020603050405020304" pitchFamily="18" charset="0"/>
                <a:cs typeface="Times New Roman" panose="02020603050405020304" pitchFamily="18" charset="0"/>
              </a:rPr>
              <a:t>kmeans</a:t>
            </a:r>
            <a:r>
              <a:rPr lang="en-US" sz="1400" dirty="0">
                <a:solidFill>
                  <a:srgbClr val="E6F4F1"/>
                </a:solidFill>
                <a:latin typeface="Times New Roman" panose="02020603050405020304" pitchFamily="18" charset="0"/>
                <a:cs typeface="Times New Roman" panose="02020603050405020304" pitchFamily="18" charset="0"/>
              </a:rPr>
              <a:t>-clustering-</a:t>
            </a:r>
            <a:r>
              <a:rPr lang="th-TH" sz="1400" dirty="0">
                <a:solidFill>
                  <a:srgbClr val="E6F4F1"/>
                </a:solidFill>
                <a:latin typeface="Times New Roman" panose="02020603050405020304" pitchFamily="18" charset="0"/>
              </a:rPr>
              <a:t>ด้วย-</a:t>
            </a:r>
            <a:r>
              <a:rPr lang="en-US" sz="1400" dirty="0">
                <a:solidFill>
                  <a:srgbClr val="E6F4F1"/>
                </a:solidFill>
                <a:latin typeface="Times New Roman" panose="02020603050405020304" pitchFamily="18" charset="0"/>
                <a:cs typeface="Times New Roman" panose="02020603050405020304" pitchFamily="18" charset="0"/>
              </a:rPr>
              <a:t>elbow-method-85421efe9d</a:t>
            </a:r>
          </a:p>
          <a:p>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Ekapol</a:t>
            </a:r>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Chuangsuwanich</a:t>
            </a:r>
            <a:r>
              <a:rPr lang="en-US" sz="1400" dirty="0">
                <a:solidFill>
                  <a:srgbClr val="E6F4F1"/>
                </a:solidFill>
                <a:latin typeface="Times New Roman" panose="02020603050405020304" pitchFamily="18" charset="0"/>
                <a:cs typeface="Times New Roman" panose="02020603050405020304" pitchFamily="18" charset="0"/>
              </a:rPr>
              <a:t>, Super AI Engineer class. Classical Machine Learning. https://drive.google.com/file/d/1KieY9JIgasa-zdQ3jZb4TOIDe1XTufwz/</a:t>
            </a:r>
          </a:p>
        </p:txBody>
      </p:sp>
      <p:pic>
        <p:nvPicPr>
          <p:cNvPr id="15372" name="Picture 12">
            <a:extLst>
              <a:ext uri="{FF2B5EF4-FFF2-40B4-BE49-F238E27FC236}">
                <a16:creationId xmlns:a16="http://schemas.microsoft.com/office/drawing/2014/main" id="{59864358-14AC-4DC7-B8F9-8EC8FAC7DD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104" y="1691640"/>
            <a:ext cx="2794467" cy="1737360"/>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a:extLst>
              <a:ext uri="{FF2B5EF4-FFF2-40B4-BE49-F238E27FC236}">
                <a16:creationId xmlns:a16="http://schemas.microsoft.com/office/drawing/2014/main" id="{629C9E05-BA24-4BED-A1B9-AB5C2657E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720" y="1690688"/>
            <a:ext cx="3578122" cy="2028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623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100D-1D7D-4BC2-971A-002931A857C8}"/>
              </a:ext>
            </a:extLst>
          </p:cNvPr>
          <p:cNvSpPr>
            <a:spLocks noGrp="1"/>
          </p:cNvSpPr>
          <p:nvPr>
            <p:ph type="title"/>
          </p:nvPr>
        </p:nvSpPr>
        <p:spPr/>
        <p:txBody>
          <a:bodyPr/>
          <a:lstStyle/>
          <a:p>
            <a:r>
              <a:rPr lang="en-US" b="1" dirty="0">
                <a:solidFill>
                  <a:srgbClr val="E6F4F1"/>
                </a:solidFill>
                <a:latin typeface="Montserrat" panose="00000500000000000000" pitchFamily="2" charset="0"/>
                <a:cs typeface="Kanit" pitchFamily="2" charset="-34"/>
              </a:rPr>
              <a:t>Principal Component Analysis</a:t>
            </a:r>
          </a:p>
        </p:txBody>
      </p:sp>
      <p:sp>
        <p:nvSpPr>
          <p:cNvPr id="3" name="Content Placeholder 2">
            <a:extLst>
              <a:ext uri="{FF2B5EF4-FFF2-40B4-BE49-F238E27FC236}">
                <a16:creationId xmlns:a16="http://schemas.microsoft.com/office/drawing/2014/main" id="{341D581E-DD98-42BC-B654-900525EA964B}"/>
              </a:ext>
            </a:extLst>
          </p:cNvPr>
          <p:cNvSpPr>
            <a:spLocks noGrp="1"/>
          </p:cNvSpPr>
          <p:nvPr>
            <p:ph idx="1"/>
          </p:nvPr>
        </p:nvSpPr>
        <p:spPr>
          <a:xfrm>
            <a:off x="8788528" y="2772601"/>
            <a:ext cx="3090644" cy="2008858"/>
          </a:xfrm>
        </p:spPr>
        <p:txBody>
          <a:bodyPr>
            <a:normAutofit/>
          </a:bodyPr>
          <a:lstStyle/>
          <a:p>
            <a:pPr marL="0" indent="0">
              <a:buNone/>
            </a:pPr>
            <a:r>
              <a:rPr lang="en-US" sz="2000" b="0" i="0" dirty="0">
                <a:solidFill>
                  <a:srgbClr val="E6F4F1"/>
                </a:solidFill>
                <a:effectLst/>
                <a:latin typeface="Georgia" panose="02040502050405020303" pitchFamily="18" charset="0"/>
              </a:rPr>
              <a:t>Computing the principal components of data</a:t>
            </a:r>
          </a:p>
          <a:p>
            <a:pPr marL="0" indent="0">
              <a:buNone/>
            </a:pPr>
            <a:endParaRPr lang="en-US" sz="2000" b="0" i="0" dirty="0">
              <a:solidFill>
                <a:srgbClr val="E6F4F1"/>
              </a:solidFill>
              <a:effectLst/>
              <a:latin typeface="Georgia" panose="02040502050405020303" pitchFamily="18" charset="0"/>
            </a:endParaRPr>
          </a:p>
          <a:p>
            <a:pPr marL="0" indent="0">
              <a:buNone/>
            </a:pPr>
            <a:r>
              <a:rPr lang="en-US" sz="2000" dirty="0">
                <a:solidFill>
                  <a:srgbClr val="E6F4F1"/>
                </a:solidFill>
                <a:latin typeface="Georgia" panose="02040502050405020303" pitchFamily="18" charset="0"/>
              </a:rPr>
              <a:t>U</a:t>
            </a:r>
            <a:r>
              <a:rPr lang="en-US" sz="2000" b="0" i="0" dirty="0">
                <a:solidFill>
                  <a:srgbClr val="E6F4F1"/>
                </a:solidFill>
                <a:effectLst/>
                <a:latin typeface="Georgia" panose="02040502050405020303" pitchFamily="18" charset="0"/>
              </a:rPr>
              <a:t>sing them to perform a change of basis on the data</a:t>
            </a:r>
            <a:endParaRPr lang="en-US" sz="2000" dirty="0">
              <a:solidFill>
                <a:srgbClr val="E6F4F1"/>
              </a:solidFill>
              <a:latin typeface="Georgia" panose="02040502050405020303" pitchFamily="18" charset="0"/>
            </a:endParaRPr>
          </a:p>
        </p:txBody>
      </p:sp>
      <p:pic>
        <p:nvPicPr>
          <p:cNvPr id="14340" name="Picture 4" descr="การลดมิติข้อมูลโดยใช้ PCA และ t-SNE | by Konakona Chan | Medium">
            <a:extLst>
              <a:ext uri="{FF2B5EF4-FFF2-40B4-BE49-F238E27FC236}">
                <a16:creationId xmlns:a16="http://schemas.microsoft.com/office/drawing/2014/main" id="{4FC39A25-7EB1-474B-9F0E-3FB3AD605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46" y="2243957"/>
            <a:ext cx="8088675" cy="32084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3DDC9B-4888-404B-A723-03FEBBBA7236}"/>
              </a:ext>
            </a:extLst>
          </p:cNvPr>
          <p:cNvSpPr txBox="1"/>
          <p:nvPr/>
        </p:nvSpPr>
        <p:spPr>
          <a:xfrm>
            <a:off x="0" y="5903893"/>
            <a:ext cx="12107537" cy="954107"/>
          </a:xfrm>
          <a:prstGeom prst="rect">
            <a:avLst/>
          </a:prstGeom>
          <a:noFill/>
        </p:spPr>
        <p:txBody>
          <a:bodyPr wrap="square">
            <a:spAutoFit/>
          </a:bodyPr>
          <a:lstStyle/>
          <a:p>
            <a:pPr marL="0" indent="0">
              <a:buNone/>
            </a:pP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Sources :	</a:t>
            </a:r>
            <a:r>
              <a:rPr lang="en-US" sz="1400" dirty="0" err="1">
                <a:solidFill>
                  <a:srgbClr val="E6F4F1"/>
                </a:solidFill>
                <a:latin typeface="Times New Roman" panose="02020603050405020304" pitchFamily="18" charset="0"/>
                <a:ea typeface="Roboto" panose="02000000000000000000" pitchFamily="2" charset="0"/>
                <a:cs typeface="Times New Roman" panose="02020603050405020304" pitchFamily="18" charset="0"/>
              </a:rPr>
              <a:t>Konakona</a:t>
            </a: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 Chan. </a:t>
            </a:r>
            <a:r>
              <a:rPr lang="th-TH" sz="1400" b="1" dirty="0">
                <a:solidFill>
                  <a:srgbClr val="E6F4F1"/>
                </a:solidFill>
                <a:latin typeface="Times New Roman" panose="02020603050405020304" pitchFamily="18" charset="0"/>
                <a:ea typeface="Roboto" panose="02000000000000000000" pitchFamily="2" charset="0"/>
              </a:rPr>
              <a:t>การลดมิติข้อมูลโดยใช้ </a:t>
            </a:r>
            <a:r>
              <a:rPr lang="en-US" sz="1400" b="1"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PCA </a:t>
            </a:r>
            <a:r>
              <a:rPr lang="th-TH" sz="1400" b="1" dirty="0">
                <a:solidFill>
                  <a:srgbClr val="E6F4F1"/>
                </a:solidFill>
                <a:latin typeface="Times New Roman" panose="02020603050405020304" pitchFamily="18" charset="0"/>
                <a:ea typeface="Roboto" panose="02000000000000000000" pitchFamily="2" charset="0"/>
              </a:rPr>
              <a:t>และ </a:t>
            </a:r>
            <a:r>
              <a:rPr lang="en-US" sz="1400" b="1"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t-SN. </a:t>
            </a: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https://medium.com/@konakona7393/</a:t>
            </a:r>
            <a:r>
              <a:rPr lang="th-TH" sz="1400" dirty="0">
                <a:solidFill>
                  <a:srgbClr val="E6F4F1"/>
                </a:solidFill>
                <a:latin typeface="Times New Roman" panose="02020603050405020304" pitchFamily="18" charset="0"/>
                <a:ea typeface="Roboto" panose="02000000000000000000" pitchFamily="2" charset="0"/>
              </a:rPr>
              <a:t>การลดมิติข้อมูลโดยใช้-</a:t>
            </a:r>
            <a:r>
              <a:rPr lang="en-US" sz="1400" dirty="0" err="1">
                <a:solidFill>
                  <a:srgbClr val="E6F4F1"/>
                </a:solidFill>
                <a:latin typeface="Times New Roman" panose="02020603050405020304" pitchFamily="18" charset="0"/>
                <a:ea typeface="Roboto" panose="02000000000000000000" pitchFamily="2" charset="0"/>
                <a:cs typeface="Times New Roman" panose="02020603050405020304" pitchFamily="18" charset="0"/>
              </a:rPr>
              <a:t>pca</a:t>
            </a: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a:t>
            </a:r>
            <a:r>
              <a:rPr lang="th-TH" sz="1400" dirty="0">
                <a:solidFill>
                  <a:srgbClr val="E6F4F1"/>
                </a:solidFill>
                <a:latin typeface="Times New Roman" panose="02020603050405020304" pitchFamily="18" charset="0"/>
                <a:ea typeface="Roboto" panose="02000000000000000000" pitchFamily="2" charset="0"/>
              </a:rPr>
              <a:t>และ-</a:t>
            </a: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t-sne-e6679f44143d </a:t>
            </a:r>
          </a:p>
          <a:p>
            <a:pPr marL="0" indent="0">
              <a:buNone/>
            </a:pP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	</a:t>
            </a:r>
            <a:r>
              <a:rPr lang="en-US" sz="1400" dirty="0" err="1">
                <a:solidFill>
                  <a:srgbClr val="E6F4F1"/>
                </a:solidFill>
                <a:latin typeface="Times New Roman" panose="02020603050405020304" pitchFamily="18" charset="0"/>
                <a:ea typeface="Roboto" panose="02000000000000000000" pitchFamily="2" charset="0"/>
                <a:cs typeface="Times New Roman" panose="02020603050405020304" pitchFamily="18" charset="0"/>
              </a:rPr>
              <a:t>Boonrit</a:t>
            </a: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 </a:t>
            </a:r>
            <a:r>
              <a:rPr lang="en-US" sz="1400" dirty="0" err="1">
                <a:solidFill>
                  <a:srgbClr val="E6F4F1"/>
                </a:solidFill>
                <a:latin typeface="Times New Roman" panose="02020603050405020304" pitchFamily="18" charset="0"/>
                <a:ea typeface="Roboto" panose="02000000000000000000" pitchFamily="2" charset="0"/>
                <a:cs typeface="Times New Roman" panose="02020603050405020304" pitchFamily="18" charset="0"/>
              </a:rPr>
              <a:t>Boonmarueng</a:t>
            </a: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 </a:t>
            </a:r>
            <a:r>
              <a:rPr lang="en-US" sz="1400" b="1"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Principal Component Analysis (PCA) </a:t>
            </a:r>
            <a:r>
              <a:rPr lang="th-TH" sz="1400" b="1" dirty="0">
                <a:solidFill>
                  <a:srgbClr val="E6F4F1"/>
                </a:solidFill>
                <a:latin typeface="Times New Roman" panose="02020603050405020304" pitchFamily="18" charset="0"/>
                <a:ea typeface="Roboto" panose="02000000000000000000" pitchFamily="2" charset="0"/>
              </a:rPr>
              <a:t>ฉบับเข้าใจง่าย</a:t>
            </a:r>
            <a:r>
              <a:rPr lang="en-US" sz="1400" b="1"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 </a:t>
            </a: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https://medium.com/@boonritboonmarueng/principal-component-analysis-pca-</a:t>
            </a:r>
            <a:r>
              <a:rPr lang="th-TH" sz="1400" dirty="0">
                <a:solidFill>
                  <a:srgbClr val="E6F4F1"/>
                </a:solidFill>
                <a:latin typeface="Times New Roman" panose="02020603050405020304" pitchFamily="18" charset="0"/>
                <a:ea typeface="Roboto" panose="02000000000000000000" pitchFamily="2" charset="0"/>
              </a:rPr>
              <a:t>ฉบับเข้าใจง่าย-</a:t>
            </a: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f0ef43a8c489</a:t>
            </a:r>
          </a:p>
          <a:p>
            <a:pPr marL="0" indent="0">
              <a:buNone/>
            </a:pP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	Tony </a:t>
            </a:r>
            <a:r>
              <a:rPr lang="en-US" sz="1400" dirty="0" err="1">
                <a:solidFill>
                  <a:srgbClr val="E6F4F1"/>
                </a:solidFill>
                <a:latin typeface="Times New Roman" panose="02020603050405020304" pitchFamily="18" charset="0"/>
                <a:ea typeface="Roboto" panose="02000000000000000000" pitchFamily="2" charset="0"/>
                <a:cs typeface="Times New Roman" panose="02020603050405020304" pitchFamily="18" charset="0"/>
              </a:rPr>
              <a:t>Yiu</a:t>
            </a: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 </a:t>
            </a:r>
            <a:r>
              <a:rPr lang="en-US" sz="1400" b="1"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Understanding PCA (Principal Components Analysis). </a:t>
            </a:r>
            <a:r>
              <a:rPr lang="en-US" sz="1400" dirty="0">
                <a:solidFill>
                  <a:srgbClr val="E6F4F1"/>
                </a:solidFill>
                <a:latin typeface="Times New Roman" panose="02020603050405020304" pitchFamily="18" charset="0"/>
                <a:ea typeface="Roboto" panose="02000000000000000000" pitchFamily="2" charset="0"/>
                <a:cs typeface="Times New Roman" panose="02020603050405020304" pitchFamily="18" charset="0"/>
              </a:rPr>
              <a:t>https://towardsdatascience.com/understanding-pca-fae3e243731d</a:t>
            </a:r>
            <a:endParaRPr lang="th-TH" sz="1400" dirty="0">
              <a:solidFill>
                <a:srgbClr val="E6F4F1"/>
              </a:solidFill>
              <a:latin typeface="Times New Roman" panose="02020603050405020304" pitchFamily="18" charset="0"/>
              <a:ea typeface="Roboto" panose="02000000000000000000" pitchFamily="2" charset="0"/>
            </a:endParaRPr>
          </a:p>
        </p:txBody>
      </p:sp>
    </p:spTree>
    <p:extLst>
      <p:ext uri="{BB962C8B-B14F-4D97-AF65-F5344CB8AC3E}">
        <p14:creationId xmlns:p14="http://schemas.microsoft.com/office/powerpoint/2010/main" val="111339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9289-DD68-4FC3-9F82-A4B78913EE6A}"/>
              </a:ext>
            </a:extLst>
          </p:cNvPr>
          <p:cNvSpPr>
            <a:spLocks noGrp="1"/>
          </p:cNvSpPr>
          <p:nvPr>
            <p:ph type="title"/>
          </p:nvPr>
        </p:nvSpPr>
        <p:spPr/>
        <p:txBody>
          <a:bodyPr>
            <a:normAutofit/>
          </a:bodyPr>
          <a:lstStyle/>
          <a:p>
            <a:r>
              <a:rPr lang="en-US" b="1" dirty="0">
                <a:solidFill>
                  <a:srgbClr val="E6F4F1"/>
                </a:solidFill>
                <a:latin typeface="Montserrat" panose="00000500000000000000" pitchFamily="2" charset="0"/>
                <a:cs typeface="Kanit" pitchFamily="2" charset="-34"/>
              </a:rPr>
              <a:t>ML Pipeline</a:t>
            </a:r>
          </a:p>
        </p:txBody>
      </p:sp>
      <p:pic>
        <p:nvPicPr>
          <p:cNvPr id="5" name="Content Placeholder 4">
            <a:extLst>
              <a:ext uri="{FF2B5EF4-FFF2-40B4-BE49-F238E27FC236}">
                <a16:creationId xmlns:a16="http://schemas.microsoft.com/office/drawing/2014/main" id="{36B8AB41-E88B-40A6-ACA0-B3AE8CF3DEB6}"/>
              </a:ext>
            </a:extLst>
          </p:cNvPr>
          <p:cNvPicPr>
            <a:picLocks noGrp="1" noChangeAspect="1"/>
          </p:cNvPicPr>
          <p:nvPr>
            <p:ph idx="1"/>
          </p:nvPr>
        </p:nvPicPr>
        <p:blipFill rotWithShape="1">
          <a:blip r:embed="rId3"/>
          <a:srcRect r="371"/>
          <a:stretch/>
        </p:blipFill>
        <p:spPr>
          <a:xfrm>
            <a:off x="1393096" y="1690688"/>
            <a:ext cx="9405807" cy="4351338"/>
          </a:xfrm>
        </p:spPr>
      </p:pic>
      <p:sp>
        <p:nvSpPr>
          <p:cNvPr id="6" name="TextBox 5">
            <a:extLst>
              <a:ext uri="{FF2B5EF4-FFF2-40B4-BE49-F238E27FC236}">
                <a16:creationId xmlns:a16="http://schemas.microsoft.com/office/drawing/2014/main" id="{AC55B425-9FFA-4E85-9631-4ED61A2D7CDC}"/>
              </a:ext>
            </a:extLst>
          </p:cNvPr>
          <p:cNvSpPr txBox="1"/>
          <p:nvPr/>
        </p:nvSpPr>
        <p:spPr>
          <a:xfrm>
            <a:off x="0" y="6492875"/>
            <a:ext cx="8827461" cy="307777"/>
          </a:xfrm>
          <a:prstGeom prst="rect">
            <a:avLst/>
          </a:prstGeom>
          <a:noFill/>
        </p:spPr>
        <p:txBody>
          <a:bodyPr wrap="square">
            <a:spAutoFit/>
          </a:bodyPr>
          <a:lstStyle/>
          <a:p>
            <a:r>
              <a:rPr lang="en-US" sz="1400" b="1" i="0" dirty="0">
                <a:solidFill>
                  <a:srgbClr val="E6F4F1"/>
                </a:solidFill>
                <a:effectLst/>
                <a:latin typeface="Times New Roman" panose="02020603050405020304" pitchFamily="18" charset="0"/>
                <a:cs typeface="Times New Roman" panose="02020603050405020304" pitchFamily="18" charset="0"/>
              </a:rPr>
              <a:t>Sources </a:t>
            </a:r>
            <a:r>
              <a:rPr lang="en-US" sz="1400" b="0" i="0" dirty="0" err="1">
                <a:solidFill>
                  <a:srgbClr val="E6F4F1"/>
                </a:solidFill>
                <a:effectLst/>
                <a:latin typeface="Times New Roman" panose="02020603050405020304" pitchFamily="18" charset="0"/>
                <a:cs typeface="Times New Roman" panose="02020603050405020304" pitchFamily="18" charset="0"/>
              </a:rPr>
              <a:t>Wararat</a:t>
            </a:r>
            <a:r>
              <a:rPr lang="en-US" sz="1400" b="0" i="0" dirty="0">
                <a:solidFill>
                  <a:srgbClr val="E6F4F1"/>
                </a:solidFill>
                <a:effectLst/>
                <a:latin typeface="Times New Roman" panose="02020603050405020304" pitchFamily="18" charset="0"/>
                <a:cs typeface="Times New Roman" panose="02020603050405020304" pitchFamily="18" charset="0"/>
              </a:rPr>
              <a:t> </a:t>
            </a:r>
            <a:r>
              <a:rPr lang="en-US" sz="1400" b="0" i="0" dirty="0" err="1">
                <a:solidFill>
                  <a:srgbClr val="E6F4F1"/>
                </a:solidFill>
                <a:effectLst/>
                <a:latin typeface="Times New Roman" panose="02020603050405020304" pitchFamily="18" charset="0"/>
                <a:cs typeface="Times New Roman" panose="02020603050405020304" pitchFamily="18" charset="0"/>
              </a:rPr>
              <a:t>Songpan</a:t>
            </a:r>
            <a:r>
              <a:rPr lang="en-US" sz="1400" b="0" i="0" dirty="0">
                <a:solidFill>
                  <a:srgbClr val="E6F4F1"/>
                </a:solidFill>
                <a:effectLst/>
                <a:latin typeface="Times New Roman" panose="02020603050405020304" pitchFamily="18" charset="0"/>
                <a:cs typeface="Times New Roman" panose="02020603050405020304" pitchFamily="18" charset="0"/>
              </a:rPr>
              <a:t>, </a:t>
            </a:r>
            <a:r>
              <a:rPr lang="en-US" sz="1400" dirty="0">
                <a:solidFill>
                  <a:srgbClr val="E6F4F1"/>
                </a:solidFill>
                <a:latin typeface="Times New Roman" panose="02020603050405020304" pitchFamily="18" charset="0"/>
                <a:cs typeface="Times New Roman" panose="02020603050405020304" pitchFamily="18" charset="0"/>
              </a:rPr>
              <a:t>AI Clinic : SUPER AI ENGINEER Season 2. </a:t>
            </a:r>
            <a:r>
              <a:rPr lang="en-US" sz="1400" b="1" i="0" dirty="0">
                <a:solidFill>
                  <a:srgbClr val="E6F4F1"/>
                </a:solidFill>
                <a:effectLst/>
                <a:latin typeface="Times New Roman" panose="02020603050405020304" pitchFamily="18" charset="0"/>
                <a:cs typeface="Times New Roman" panose="02020603050405020304" pitchFamily="18" charset="0"/>
              </a:rPr>
              <a:t>COLAB with Machine Learning</a:t>
            </a:r>
            <a:r>
              <a:rPr lang="en-US" sz="1400" b="0" i="0" dirty="0">
                <a:solidFill>
                  <a:srgbClr val="E6F4F1"/>
                </a:solidFill>
                <a:effectLst/>
                <a:latin typeface="Times New Roman" panose="02020603050405020304" pitchFamily="18" charset="0"/>
                <a:cs typeface="Times New Roman" panose="02020603050405020304" pitchFamily="18" charset="0"/>
              </a:rPr>
              <a:t>, </a:t>
            </a:r>
            <a:r>
              <a:rPr lang="en-US" sz="1400" dirty="0">
                <a:solidFill>
                  <a:srgbClr val="E6F4F1"/>
                </a:solidFill>
                <a:latin typeface="Times New Roman" panose="02020603050405020304" pitchFamily="18" charset="0"/>
                <a:cs typeface="Times New Roman" panose="02020603050405020304" pitchFamily="18" charset="0"/>
              </a:rPr>
              <a:t>Nov,2,21,</a:t>
            </a:r>
          </a:p>
        </p:txBody>
      </p:sp>
    </p:spTree>
    <p:extLst>
      <p:ext uri="{BB962C8B-B14F-4D97-AF65-F5344CB8AC3E}">
        <p14:creationId xmlns:p14="http://schemas.microsoft.com/office/powerpoint/2010/main" val="418171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6044-16D9-4E8D-8877-1414014BE62B}"/>
              </a:ext>
            </a:extLst>
          </p:cNvPr>
          <p:cNvSpPr>
            <a:spLocks noGrp="1"/>
          </p:cNvSpPr>
          <p:nvPr>
            <p:ph type="title"/>
          </p:nvPr>
        </p:nvSpPr>
        <p:spPr/>
        <p:txBody>
          <a:bodyPr/>
          <a:lstStyle/>
          <a:p>
            <a:r>
              <a:rPr lang="en-US" b="1" dirty="0">
                <a:solidFill>
                  <a:srgbClr val="E6F4F1"/>
                </a:solidFill>
                <a:latin typeface="Montserrat" panose="00000500000000000000" pitchFamily="2" charset="0"/>
                <a:cs typeface="Kanit" pitchFamily="2" charset="-34"/>
              </a:rPr>
              <a:t>Data : </a:t>
            </a:r>
            <a:r>
              <a:rPr lang="en-US" b="1" dirty="0">
                <a:solidFill>
                  <a:srgbClr val="E6F4F1"/>
                </a:solidFill>
                <a:latin typeface="Montserrat" panose="00000500000000000000" pitchFamily="2" charset="0"/>
              </a:rPr>
              <a:t>Cases</a:t>
            </a:r>
            <a:endParaRPr lang="en-US" b="1" dirty="0">
              <a:solidFill>
                <a:srgbClr val="E6F4F1"/>
              </a:solidFill>
              <a:latin typeface="Montserrat" panose="00000500000000000000" pitchFamily="2" charset="0"/>
              <a:cs typeface="Kanit" pitchFamily="2" charset="-34"/>
            </a:endParaRPr>
          </a:p>
        </p:txBody>
      </p:sp>
      <p:sp>
        <p:nvSpPr>
          <p:cNvPr id="3" name="Content Placeholder 2">
            <a:extLst>
              <a:ext uri="{FF2B5EF4-FFF2-40B4-BE49-F238E27FC236}">
                <a16:creationId xmlns:a16="http://schemas.microsoft.com/office/drawing/2014/main" id="{B36A0DB2-DC1A-4FFA-878C-B6376226077D}"/>
              </a:ext>
            </a:extLst>
          </p:cNvPr>
          <p:cNvSpPr>
            <a:spLocks noGrp="1"/>
          </p:cNvSpPr>
          <p:nvPr>
            <p:ph idx="1"/>
          </p:nvPr>
        </p:nvSpPr>
        <p:spPr>
          <a:xfrm>
            <a:off x="7066829" y="2127803"/>
            <a:ext cx="4837814" cy="3270462"/>
          </a:xfrm>
        </p:spPr>
        <p:txBody>
          <a:bodyPr>
            <a:normAutofit/>
          </a:bodyPr>
          <a:lstStyle/>
          <a:p>
            <a:pPr marL="0" indent="0">
              <a:buNone/>
            </a:pPr>
            <a:r>
              <a:rPr lang="en-US" sz="2000" dirty="0">
                <a:solidFill>
                  <a:srgbClr val="E6F4F1"/>
                </a:solidFill>
                <a:latin typeface="Georgia" panose="02040502050405020303" pitchFamily="18" charset="0"/>
              </a:rPr>
              <a:t>Covid-19 Dashboard</a:t>
            </a:r>
          </a:p>
          <a:p>
            <a:pPr marL="0" indent="0">
              <a:buNone/>
            </a:pPr>
            <a:r>
              <a:rPr lang="en-US" sz="2000" dirty="0">
                <a:solidFill>
                  <a:srgbClr val="E6F4F1"/>
                </a:solidFill>
                <a:latin typeface="Georgia" panose="02040502050405020303" pitchFamily="18" charset="0"/>
              </a:rPr>
              <a:t>Daily situation by province</a:t>
            </a:r>
            <a:endParaRPr lang="th-TH" sz="2000" dirty="0">
              <a:solidFill>
                <a:srgbClr val="E6F4F1"/>
              </a:solidFill>
              <a:latin typeface="Georgia" panose="02040502050405020303" pitchFamily="18" charset="0"/>
            </a:endParaRPr>
          </a:p>
          <a:p>
            <a:pPr marL="0" indent="0">
              <a:buNone/>
            </a:pPr>
            <a:r>
              <a:rPr lang="en-US" sz="2000" dirty="0">
                <a:solidFill>
                  <a:srgbClr val="E6F4F1"/>
                </a:solidFill>
                <a:latin typeface="Georgia" panose="02040502050405020303" pitchFamily="18" charset="0"/>
              </a:rPr>
              <a:t>DDC MOPH</a:t>
            </a:r>
          </a:p>
          <a:p>
            <a:pPr marL="0" indent="0">
              <a:buNone/>
            </a:pPr>
            <a:endParaRPr lang="en-US" sz="2000" dirty="0">
              <a:solidFill>
                <a:srgbClr val="E6F4F1"/>
              </a:solidFill>
              <a:latin typeface="Georgia" panose="02040502050405020303" pitchFamily="18" charset="0"/>
              <a:cs typeface="Kanit" pitchFamily="2" charset="-34"/>
            </a:endParaRPr>
          </a:p>
          <a:p>
            <a:pPr marL="0" indent="0">
              <a:buNone/>
            </a:pPr>
            <a:r>
              <a:rPr lang="th-TH" sz="2000" dirty="0">
                <a:solidFill>
                  <a:srgbClr val="E6F4F1"/>
                </a:solidFill>
                <a:latin typeface="Georgia" panose="02040502050405020303" pitchFamily="18" charset="0"/>
                <a:cs typeface="Kanit" pitchFamily="2" charset="-34"/>
              </a:rPr>
              <a:t>รายงานสถานการณ์โควิด 19 ประจำวัน</a:t>
            </a:r>
          </a:p>
          <a:p>
            <a:pPr marL="0" indent="0">
              <a:buNone/>
            </a:pPr>
            <a:r>
              <a:rPr lang="th-TH" sz="2000" dirty="0">
                <a:solidFill>
                  <a:srgbClr val="E6F4F1"/>
                </a:solidFill>
                <a:latin typeface="Georgia" panose="02040502050405020303" pitchFamily="18" charset="0"/>
                <a:cs typeface="Kanit" pitchFamily="2" charset="-34"/>
              </a:rPr>
              <a:t>กรมควบคุมโรค	กระทรวงสาธารณสุข</a:t>
            </a:r>
            <a:endParaRPr lang="en-US" sz="2000" dirty="0">
              <a:solidFill>
                <a:srgbClr val="E6F4F1"/>
              </a:solidFill>
              <a:latin typeface="Georgia" panose="02040502050405020303" pitchFamily="18" charset="0"/>
              <a:cs typeface="Kanit" pitchFamily="2" charset="-34"/>
            </a:endParaRPr>
          </a:p>
          <a:p>
            <a:pPr marL="0" indent="0">
              <a:buNone/>
            </a:pPr>
            <a:endParaRPr lang="en-US" sz="2000" dirty="0">
              <a:solidFill>
                <a:srgbClr val="E6F4F1"/>
              </a:solidFill>
              <a:latin typeface="Georgia" panose="02040502050405020303" pitchFamily="18" charset="0"/>
            </a:endParaRPr>
          </a:p>
          <a:p>
            <a:pPr marL="0" indent="0">
              <a:buNone/>
            </a:pPr>
            <a:r>
              <a:rPr lang="en-US" sz="1200" dirty="0">
                <a:solidFill>
                  <a:srgbClr val="E6F4F1"/>
                </a:solidFill>
                <a:latin typeface="Georgia" panose="02040502050405020303" pitchFamily="18" charset="0"/>
              </a:rPr>
              <a:t>https://ddc.moph.go.th/covid19-dashboard/?dashboard=province</a:t>
            </a:r>
          </a:p>
        </p:txBody>
      </p:sp>
      <p:pic>
        <p:nvPicPr>
          <p:cNvPr id="8" name="Picture 7">
            <a:extLst>
              <a:ext uri="{FF2B5EF4-FFF2-40B4-BE49-F238E27FC236}">
                <a16:creationId xmlns:a16="http://schemas.microsoft.com/office/drawing/2014/main" id="{EF2C5470-E0BC-41E3-8049-827C53DE0A12}"/>
              </a:ext>
            </a:extLst>
          </p:cNvPr>
          <p:cNvPicPr>
            <a:picLocks noChangeAspect="1"/>
          </p:cNvPicPr>
          <p:nvPr/>
        </p:nvPicPr>
        <p:blipFill>
          <a:blip r:embed="rId3"/>
          <a:stretch>
            <a:fillRect/>
          </a:stretch>
        </p:blipFill>
        <p:spPr>
          <a:xfrm>
            <a:off x="586673" y="1690688"/>
            <a:ext cx="5953757" cy="4351338"/>
          </a:xfrm>
          <a:prstGeom prst="rect">
            <a:avLst/>
          </a:prstGeom>
        </p:spPr>
      </p:pic>
    </p:spTree>
    <p:extLst>
      <p:ext uri="{BB962C8B-B14F-4D97-AF65-F5344CB8AC3E}">
        <p14:creationId xmlns:p14="http://schemas.microsoft.com/office/powerpoint/2010/main" val="2552555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6044-16D9-4E8D-8877-1414014BE62B}"/>
              </a:ext>
            </a:extLst>
          </p:cNvPr>
          <p:cNvSpPr>
            <a:spLocks noGrp="1"/>
          </p:cNvSpPr>
          <p:nvPr>
            <p:ph type="title"/>
          </p:nvPr>
        </p:nvSpPr>
        <p:spPr/>
        <p:txBody>
          <a:bodyPr/>
          <a:lstStyle/>
          <a:p>
            <a:r>
              <a:rPr lang="en-US" b="1" dirty="0">
                <a:solidFill>
                  <a:srgbClr val="E6F4F1"/>
                </a:solidFill>
                <a:latin typeface="Montserrat" panose="00000500000000000000" pitchFamily="2" charset="0"/>
                <a:cs typeface="Kanit" pitchFamily="2" charset="-34"/>
              </a:rPr>
              <a:t>Data : </a:t>
            </a:r>
            <a:r>
              <a:rPr lang="en-US" b="1" dirty="0">
                <a:solidFill>
                  <a:srgbClr val="E6F4F1"/>
                </a:solidFill>
                <a:latin typeface="Montserrat" panose="00000500000000000000" pitchFamily="2" charset="0"/>
              </a:rPr>
              <a:t>Vaccination</a:t>
            </a:r>
          </a:p>
        </p:txBody>
      </p:sp>
      <p:sp>
        <p:nvSpPr>
          <p:cNvPr id="3" name="Content Placeholder 2">
            <a:extLst>
              <a:ext uri="{FF2B5EF4-FFF2-40B4-BE49-F238E27FC236}">
                <a16:creationId xmlns:a16="http://schemas.microsoft.com/office/drawing/2014/main" id="{B36A0DB2-DC1A-4FFA-878C-B6376226077D}"/>
              </a:ext>
            </a:extLst>
          </p:cNvPr>
          <p:cNvSpPr>
            <a:spLocks noGrp="1"/>
          </p:cNvSpPr>
          <p:nvPr>
            <p:ph idx="1"/>
          </p:nvPr>
        </p:nvSpPr>
        <p:spPr>
          <a:xfrm>
            <a:off x="7579604" y="2371920"/>
            <a:ext cx="4351664" cy="3136589"/>
          </a:xfrm>
        </p:spPr>
        <p:txBody>
          <a:bodyPr>
            <a:normAutofit/>
          </a:bodyPr>
          <a:lstStyle/>
          <a:p>
            <a:pPr marL="0" indent="0">
              <a:buNone/>
            </a:pPr>
            <a:r>
              <a:rPr lang="en-US" sz="2000" dirty="0">
                <a:solidFill>
                  <a:srgbClr val="E6F4F1"/>
                </a:solidFill>
                <a:latin typeface="Georgia" panose="02040502050405020303" pitchFamily="18" charset="0"/>
              </a:rPr>
              <a:t>Daily Vaccination report</a:t>
            </a:r>
          </a:p>
          <a:p>
            <a:pPr marL="0" indent="0">
              <a:buNone/>
            </a:pPr>
            <a:r>
              <a:rPr lang="en-US" sz="2000" dirty="0">
                <a:solidFill>
                  <a:srgbClr val="E6F4F1"/>
                </a:solidFill>
                <a:latin typeface="Georgia" panose="02040502050405020303" pitchFamily="18" charset="0"/>
              </a:rPr>
              <a:t>DDC MOPH</a:t>
            </a:r>
          </a:p>
          <a:p>
            <a:pPr marL="0" indent="0">
              <a:buNone/>
            </a:pPr>
            <a:endParaRPr lang="en-US" sz="2000" dirty="0">
              <a:solidFill>
                <a:srgbClr val="E6F4F1"/>
              </a:solidFill>
              <a:latin typeface="Georgia" panose="02040502050405020303" pitchFamily="18" charset="0"/>
              <a:cs typeface="Kanit" pitchFamily="2" charset="-34"/>
            </a:endParaRPr>
          </a:p>
          <a:p>
            <a:pPr marL="0" indent="0">
              <a:buNone/>
            </a:pPr>
            <a:r>
              <a:rPr lang="th-TH" sz="2000" dirty="0">
                <a:solidFill>
                  <a:srgbClr val="E6F4F1"/>
                </a:solidFill>
                <a:latin typeface="Georgia" panose="02040502050405020303" pitchFamily="18" charset="0"/>
                <a:cs typeface="Kanit" pitchFamily="2" charset="-34"/>
              </a:rPr>
              <a:t>รายงานสถานการณ์ให้บริการฉีดวัคซีนโควิด 19 ประจำวัน</a:t>
            </a:r>
            <a:endParaRPr lang="en-US" sz="2000" dirty="0">
              <a:solidFill>
                <a:srgbClr val="E6F4F1"/>
              </a:solidFill>
              <a:latin typeface="Georgia" panose="02040502050405020303" pitchFamily="18" charset="0"/>
              <a:cs typeface="Kanit" pitchFamily="2" charset="-34"/>
            </a:endParaRPr>
          </a:p>
          <a:p>
            <a:pPr marL="0" indent="0">
              <a:buNone/>
            </a:pPr>
            <a:r>
              <a:rPr lang="th-TH" sz="2000" dirty="0">
                <a:solidFill>
                  <a:srgbClr val="E6F4F1"/>
                </a:solidFill>
                <a:latin typeface="Georgia" panose="02040502050405020303" pitchFamily="18" charset="0"/>
                <a:cs typeface="Kanit" pitchFamily="2" charset="-34"/>
              </a:rPr>
              <a:t>กรมควบคุมโรค</a:t>
            </a:r>
            <a:r>
              <a:rPr lang="en-US" sz="2000" dirty="0">
                <a:solidFill>
                  <a:srgbClr val="E6F4F1"/>
                </a:solidFill>
                <a:latin typeface="Georgia" panose="02040502050405020303" pitchFamily="18" charset="0"/>
                <a:cs typeface="Kanit" pitchFamily="2" charset="-34"/>
              </a:rPr>
              <a:t>	</a:t>
            </a:r>
            <a:r>
              <a:rPr lang="th-TH" sz="2000" dirty="0">
                <a:solidFill>
                  <a:srgbClr val="E6F4F1"/>
                </a:solidFill>
                <a:latin typeface="Georgia" panose="02040502050405020303" pitchFamily="18" charset="0"/>
                <a:cs typeface="Kanit" pitchFamily="2" charset="-34"/>
              </a:rPr>
              <a:t>กระทรวงสาธารณสุข</a:t>
            </a:r>
            <a:endParaRPr lang="en-US" sz="2000" dirty="0">
              <a:solidFill>
                <a:srgbClr val="E6F4F1"/>
              </a:solidFill>
              <a:latin typeface="Georgia" panose="02040502050405020303" pitchFamily="18" charset="0"/>
              <a:cs typeface="Kanit" pitchFamily="2" charset="-34"/>
            </a:endParaRPr>
          </a:p>
          <a:p>
            <a:pPr marL="0" indent="0">
              <a:buNone/>
            </a:pPr>
            <a:endParaRPr lang="en-US" sz="2000" dirty="0">
              <a:solidFill>
                <a:srgbClr val="E6F4F1"/>
              </a:solidFill>
              <a:latin typeface="Georgia" panose="02040502050405020303" pitchFamily="18" charset="0"/>
              <a:cs typeface="Kanit" pitchFamily="2" charset="-34"/>
            </a:endParaRPr>
          </a:p>
          <a:p>
            <a:pPr marL="0" indent="0">
              <a:buNone/>
            </a:pPr>
            <a:r>
              <a:rPr lang="en-US" sz="1200" dirty="0">
                <a:solidFill>
                  <a:srgbClr val="E6F4F1"/>
                </a:solidFill>
                <a:latin typeface="Georgia" panose="02040502050405020303" pitchFamily="18" charset="0"/>
                <a:cs typeface="Kanit" pitchFamily="2" charset="-34"/>
              </a:rPr>
              <a:t>https://ddc.moph.go.th/vaccine-covid19/diaryReportMonth/</a:t>
            </a:r>
          </a:p>
        </p:txBody>
      </p:sp>
      <p:pic>
        <p:nvPicPr>
          <p:cNvPr id="5" name="Picture 4">
            <a:extLst>
              <a:ext uri="{FF2B5EF4-FFF2-40B4-BE49-F238E27FC236}">
                <a16:creationId xmlns:a16="http://schemas.microsoft.com/office/drawing/2014/main" id="{BB00702F-BBBF-4ADE-997B-FE7BE03A3951}"/>
              </a:ext>
            </a:extLst>
          </p:cNvPr>
          <p:cNvPicPr>
            <a:picLocks noChangeAspect="1"/>
          </p:cNvPicPr>
          <p:nvPr/>
        </p:nvPicPr>
        <p:blipFill>
          <a:blip r:embed="rId2"/>
          <a:stretch>
            <a:fillRect/>
          </a:stretch>
        </p:blipFill>
        <p:spPr>
          <a:xfrm>
            <a:off x="359884" y="1555742"/>
            <a:ext cx="7033677" cy="4768943"/>
          </a:xfrm>
          <a:prstGeom prst="rect">
            <a:avLst/>
          </a:prstGeom>
        </p:spPr>
      </p:pic>
    </p:spTree>
    <p:extLst>
      <p:ext uri="{BB962C8B-B14F-4D97-AF65-F5344CB8AC3E}">
        <p14:creationId xmlns:p14="http://schemas.microsoft.com/office/powerpoint/2010/main" val="3076910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6044-16D9-4E8D-8877-1414014BE62B}"/>
              </a:ext>
            </a:extLst>
          </p:cNvPr>
          <p:cNvSpPr>
            <a:spLocks noGrp="1"/>
          </p:cNvSpPr>
          <p:nvPr>
            <p:ph type="title"/>
          </p:nvPr>
        </p:nvSpPr>
        <p:spPr/>
        <p:txBody>
          <a:bodyPr/>
          <a:lstStyle/>
          <a:p>
            <a:r>
              <a:rPr lang="en-US" b="1" dirty="0">
                <a:solidFill>
                  <a:srgbClr val="E6F4F1"/>
                </a:solidFill>
                <a:latin typeface="Georgia" panose="02040502050405020303" pitchFamily="18" charset="0"/>
                <a:cs typeface="Kanit" pitchFamily="2" charset="-34"/>
              </a:rPr>
              <a:t>Get Data for projects </a:t>
            </a:r>
            <a:endParaRPr lang="en-US" dirty="0">
              <a:solidFill>
                <a:srgbClr val="E6F4F1"/>
              </a:solidFill>
              <a:latin typeface="Georgia" panose="02040502050405020303" pitchFamily="18" charset="0"/>
            </a:endParaRPr>
          </a:p>
        </p:txBody>
      </p:sp>
      <p:pic>
        <p:nvPicPr>
          <p:cNvPr id="12" name="Content Placeholder 11" descr="Application&#10;&#10;Description automatically generated">
            <a:extLst>
              <a:ext uri="{FF2B5EF4-FFF2-40B4-BE49-F238E27FC236}">
                <a16:creationId xmlns:a16="http://schemas.microsoft.com/office/drawing/2014/main" id="{DA38C3CA-ECD2-4C1D-AC58-F44A3C28EE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2576" y="1611504"/>
            <a:ext cx="4258519" cy="5246496"/>
          </a:xfrm>
        </p:spPr>
      </p:pic>
      <p:pic>
        <p:nvPicPr>
          <p:cNvPr id="14" name="Picture 13" descr="Graphical user interface, text, application, chat or text message&#10;&#10;Description automatically generated">
            <a:extLst>
              <a:ext uri="{FF2B5EF4-FFF2-40B4-BE49-F238E27FC236}">
                <a16:creationId xmlns:a16="http://schemas.microsoft.com/office/drawing/2014/main" id="{5FBA3358-E6DA-4923-AF5E-CB00406D9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58" y="2157357"/>
            <a:ext cx="6477400" cy="4154789"/>
          </a:xfrm>
          <a:prstGeom prst="rect">
            <a:avLst/>
          </a:prstGeom>
        </p:spPr>
      </p:pic>
    </p:spTree>
    <p:extLst>
      <p:ext uri="{BB962C8B-B14F-4D97-AF65-F5344CB8AC3E}">
        <p14:creationId xmlns:p14="http://schemas.microsoft.com/office/powerpoint/2010/main" val="160467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a:extLst>
              <a:ext uri="{FF2B5EF4-FFF2-40B4-BE49-F238E27FC236}">
                <a16:creationId xmlns:a16="http://schemas.microsoft.com/office/drawing/2014/main" id="{B0A053FD-4660-4000-B5B2-1D9196C605B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61793"/>
          <a:stretch/>
        </p:blipFill>
        <p:spPr bwMode="auto">
          <a:xfrm>
            <a:off x="158871" y="2032892"/>
            <a:ext cx="6774366" cy="36568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DD998C-E2E3-4477-84C1-055D62B7FE6E}"/>
              </a:ext>
            </a:extLst>
          </p:cNvPr>
          <p:cNvSpPr txBox="1"/>
          <p:nvPr/>
        </p:nvSpPr>
        <p:spPr>
          <a:xfrm>
            <a:off x="0" y="6305843"/>
            <a:ext cx="11476760" cy="523220"/>
          </a:xfrm>
          <a:prstGeom prst="rect">
            <a:avLst/>
          </a:prstGeom>
          <a:noFill/>
        </p:spPr>
        <p:txBody>
          <a:bodyPr wrap="square">
            <a:spAutoFit/>
          </a:bodyPr>
          <a:lstStyle/>
          <a:p>
            <a:r>
              <a:rPr lang="en-US" sz="1400" b="1" dirty="0">
                <a:solidFill>
                  <a:schemeClr val="bg1"/>
                </a:solidFill>
                <a:latin typeface="Times New Roman" panose="02020603050405020304" pitchFamily="18" charset="0"/>
                <a:cs typeface="Times New Roman" panose="02020603050405020304" pitchFamily="18" charset="0"/>
              </a:rPr>
              <a:t>Source : </a:t>
            </a:r>
            <a:r>
              <a:rPr lang="en-US" sz="1400" dirty="0">
                <a:solidFill>
                  <a:schemeClr val="bg1"/>
                </a:solidFill>
                <a:latin typeface="Times New Roman" panose="02020603050405020304" pitchFamily="18" charset="0"/>
                <a:cs typeface="Times New Roman" panose="02020603050405020304" pitchFamily="18" charset="0"/>
              </a:rPr>
              <a:t>	The World Bank Group. </a:t>
            </a:r>
            <a:r>
              <a:rPr lang="en-US" sz="1400" b="1" dirty="0">
                <a:solidFill>
                  <a:schemeClr val="bg1"/>
                </a:solidFill>
                <a:latin typeface="Times New Roman" panose="02020603050405020304" pitchFamily="18" charset="0"/>
                <a:cs typeface="Times New Roman" panose="02020603050405020304" pitchFamily="18" charset="0"/>
              </a:rPr>
              <a:t>COVID19: The Impact on Thailand's People and Economy. </a:t>
            </a:r>
            <a:r>
              <a:rPr lang="en-US" sz="1400" dirty="0">
                <a:solidFill>
                  <a:schemeClr val="bg1"/>
                </a:solidFill>
                <a:latin typeface="Times New Roman" panose="02020603050405020304" pitchFamily="18" charset="0"/>
                <a:cs typeface="Times New Roman" panose="02020603050405020304" pitchFamily="18" charset="0"/>
              </a:rPr>
              <a:t>https://www.worldbank.org/en/news/infographic/2020/08/25/covid19-the-impact-on-thailands-people-and-economy</a:t>
            </a:r>
          </a:p>
        </p:txBody>
      </p:sp>
      <p:sp>
        <p:nvSpPr>
          <p:cNvPr id="4" name="Title 1">
            <a:extLst>
              <a:ext uri="{FF2B5EF4-FFF2-40B4-BE49-F238E27FC236}">
                <a16:creationId xmlns:a16="http://schemas.microsoft.com/office/drawing/2014/main" id="{470DCF68-422B-4A58-B2B5-ABAC36A6A9B9}"/>
              </a:ext>
            </a:extLst>
          </p:cNvPr>
          <p:cNvSpPr>
            <a:spLocks noGrp="1"/>
          </p:cNvSpPr>
          <p:nvPr>
            <p:ph type="title"/>
          </p:nvPr>
        </p:nvSpPr>
        <p:spPr>
          <a:xfrm>
            <a:off x="838200" y="365125"/>
            <a:ext cx="10515600" cy="1325563"/>
          </a:xfrm>
        </p:spPr>
        <p:txBody>
          <a:bodyPr/>
          <a:lstStyle/>
          <a:p>
            <a:r>
              <a:rPr lang="en-US" b="1" dirty="0">
                <a:solidFill>
                  <a:schemeClr val="bg1"/>
                </a:solidFill>
                <a:latin typeface="Montserrat" panose="00000500000000000000" pitchFamily="2" charset="0"/>
                <a:cs typeface="Kanit" pitchFamily="2" charset="-34"/>
              </a:rPr>
              <a:t>COVID-19 in Thailand</a:t>
            </a:r>
          </a:p>
        </p:txBody>
      </p:sp>
      <p:sp>
        <p:nvSpPr>
          <p:cNvPr id="3" name="TextBox 2">
            <a:extLst>
              <a:ext uri="{FF2B5EF4-FFF2-40B4-BE49-F238E27FC236}">
                <a16:creationId xmlns:a16="http://schemas.microsoft.com/office/drawing/2014/main" id="{70E94128-9108-4C54-9D0D-134E868EA0EF}"/>
              </a:ext>
            </a:extLst>
          </p:cNvPr>
          <p:cNvSpPr txBox="1"/>
          <p:nvPr/>
        </p:nvSpPr>
        <p:spPr>
          <a:xfrm>
            <a:off x="7199452" y="2399360"/>
            <a:ext cx="4725521" cy="2923877"/>
          </a:xfrm>
          <a:prstGeom prst="rect">
            <a:avLst/>
          </a:prstGeom>
          <a:noFill/>
        </p:spPr>
        <p:txBody>
          <a:bodyPr wrap="square" rtlCol="0">
            <a:spAutoFit/>
          </a:bodyPr>
          <a:lstStyle/>
          <a:p>
            <a:r>
              <a:rPr lang="en-US" sz="2000" dirty="0">
                <a:solidFill>
                  <a:srgbClr val="E6F4F1"/>
                </a:solidFill>
                <a:latin typeface="Georgia" panose="02040502050405020303" pitchFamily="18" charset="0"/>
                <a:ea typeface="Open Sans" pitchFamily="2" charset="0"/>
                <a:cs typeface="Open Sans" pitchFamily="2" charset="0"/>
              </a:rPr>
              <a:t>Thailand faces </a:t>
            </a:r>
            <a:r>
              <a:rPr lang="en-US" sz="2000" b="0" i="0" dirty="0">
                <a:solidFill>
                  <a:srgbClr val="E6F4F1"/>
                </a:solidFill>
                <a:effectLst/>
                <a:latin typeface="Georgia" panose="02040502050405020303" pitchFamily="18" charset="0"/>
                <a:ea typeface="Open Sans" pitchFamily="2" charset="0"/>
                <a:cs typeface="Open Sans" pitchFamily="2" charset="0"/>
              </a:rPr>
              <a:t>the 3</a:t>
            </a:r>
            <a:r>
              <a:rPr lang="en-US" sz="2000" b="0" i="0" baseline="30000" dirty="0">
                <a:solidFill>
                  <a:srgbClr val="E6F4F1"/>
                </a:solidFill>
                <a:effectLst/>
                <a:latin typeface="Georgia" panose="02040502050405020303" pitchFamily="18" charset="0"/>
                <a:ea typeface="Open Sans" pitchFamily="2" charset="0"/>
                <a:cs typeface="Open Sans" pitchFamily="2" charset="0"/>
              </a:rPr>
              <a:t>rd</a:t>
            </a:r>
            <a:r>
              <a:rPr lang="en-US" sz="2000" b="0" i="0" dirty="0">
                <a:solidFill>
                  <a:srgbClr val="E6F4F1"/>
                </a:solidFill>
                <a:effectLst/>
                <a:latin typeface="Georgia" panose="02040502050405020303" pitchFamily="18" charset="0"/>
                <a:ea typeface="Open Sans" pitchFamily="2" charset="0"/>
                <a:cs typeface="Open Sans" pitchFamily="2" charset="0"/>
              </a:rPr>
              <a:t> wave of Covid-19 since April 2021</a:t>
            </a:r>
          </a:p>
          <a:p>
            <a:endParaRPr lang="en-US" sz="2000" dirty="0">
              <a:solidFill>
                <a:srgbClr val="E6F4F1"/>
              </a:solidFill>
              <a:latin typeface="Georgia" panose="02040502050405020303" pitchFamily="18" charset="0"/>
              <a:ea typeface="Open Sans" pitchFamily="2" charset="0"/>
              <a:cs typeface="Open Sans" pitchFamily="2" charset="0"/>
            </a:endParaRPr>
          </a:p>
          <a:p>
            <a:r>
              <a:rPr lang="en-US" sz="2000" b="0" i="0" dirty="0">
                <a:solidFill>
                  <a:srgbClr val="E6F4F1"/>
                </a:solidFill>
                <a:effectLst/>
                <a:latin typeface="Georgia" panose="02040502050405020303" pitchFamily="18" charset="0"/>
                <a:ea typeface="Open Sans" pitchFamily="2" charset="0"/>
                <a:cs typeface="Open Sans" pitchFamily="2" charset="0"/>
              </a:rPr>
              <a:t>The outbreak impacts both economic and social life of Thai people</a:t>
            </a:r>
          </a:p>
          <a:p>
            <a:endParaRPr lang="en-US" sz="2000" dirty="0">
              <a:solidFill>
                <a:srgbClr val="E6F4F1"/>
              </a:solidFill>
              <a:latin typeface="Georgia" panose="02040502050405020303" pitchFamily="18" charset="0"/>
              <a:ea typeface="Open Sans" pitchFamily="2" charset="0"/>
              <a:cs typeface="Open Sans" pitchFamily="2" charset="0"/>
            </a:endParaRPr>
          </a:p>
          <a:p>
            <a:r>
              <a:rPr lang="en-US" sz="2000" dirty="0">
                <a:solidFill>
                  <a:srgbClr val="E6F4F1"/>
                </a:solidFill>
                <a:latin typeface="Georgia" panose="02040502050405020303" pitchFamily="18" charset="0"/>
                <a:ea typeface="Open Sans" pitchFamily="2" charset="0"/>
                <a:cs typeface="Open Sans" pitchFamily="2" charset="0"/>
              </a:rPr>
              <a:t>Thailand had been imposed a COVID-19 extreme measures since </a:t>
            </a:r>
            <a:r>
              <a:rPr lang="en-US" sz="2000" b="0" i="0" dirty="0">
                <a:solidFill>
                  <a:srgbClr val="E6F4F1"/>
                </a:solidFill>
                <a:effectLst/>
                <a:latin typeface="Georgia" panose="02040502050405020303" pitchFamily="18" charset="0"/>
                <a:ea typeface="Open Sans" pitchFamily="2" charset="0"/>
                <a:cs typeface="Open Sans" pitchFamily="2" charset="0"/>
              </a:rPr>
              <a:t>July 2021</a:t>
            </a:r>
            <a:endParaRPr lang="en-US" sz="2000" dirty="0">
              <a:solidFill>
                <a:srgbClr val="E6F4F1"/>
              </a:solidFill>
              <a:latin typeface="Georgia" panose="02040502050405020303" pitchFamily="18" charset="0"/>
              <a:ea typeface="Open Sans" pitchFamily="2" charset="0"/>
              <a:cs typeface="Open Sans" pitchFamily="2" charset="0"/>
            </a:endParaRPr>
          </a:p>
          <a:p>
            <a:endParaRPr lang="en-US" sz="2400" dirty="0">
              <a:solidFill>
                <a:srgbClr val="0A3255"/>
              </a:solidFill>
              <a:latin typeface="Georgia" panose="02040502050405020303" pitchFamily="18" charset="0"/>
              <a:ea typeface="Open Sans" pitchFamily="2" charset="0"/>
              <a:cs typeface="Open Sans" pitchFamily="2" charset="0"/>
            </a:endParaRPr>
          </a:p>
        </p:txBody>
      </p:sp>
    </p:spTree>
    <p:extLst>
      <p:ext uri="{BB962C8B-B14F-4D97-AF65-F5344CB8AC3E}">
        <p14:creationId xmlns:p14="http://schemas.microsoft.com/office/powerpoint/2010/main" val="2066512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6044-16D9-4E8D-8877-1414014BE62B}"/>
              </a:ext>
            </a:extLst>
          </p:cNvPr>
          <p:cNvSpPr>
            <a:spLocks noGrp="1"/>
          </p:cNvSpPr>
          <p:nvPr>
            <p:ph type="title"/>
          </p:nvPr>
        </p:nvSpPr>
        <p:spPr/>
        <p:txBody>
          <a:bodyPr/>
          <a:lstStyle/>
          <a:p>
            <a:r>
              <a:rPr lang="en-US" b="1" dirty="0">
                <a:solidFill>
                  <a:srgbClr val="E6F4F1"/>
                </a:solidFill>
                <a:latin typeface="Georgia" panose="02040502050405020303" pitchFamily="18" charset="0"/>
                <a:cs typeface="Kanit" pitchFamily="2" charset="-34"/>
              </a:rPr>
              <a:t>Get Data for projects </a:t>
            </a:r>
            <a:endParaRPr lang="en-US" dirty="0">
              <a:solidFill>
                <a:srgbClr val="E6F4F1"/>
              </a:solidFill>
              <a:latin typeface="Georgia" panose="02040502050405020303" pitchFamily="18" charset="0"/>
            </a:endParaRPr>
          </a:p>
        </p:txBody>
      </p:sp>
      <p:pic>
        <p:nvPicPr>
          <p:cNvPr id="4" name="Picture 3" descr="A picture containing text, person&#10;&#10;Description automatically generated">
            <a:extLst>
              <a:ext uri="{FF2B5EF4-FFF2-40B4-BE49-F238E27FC236}">
                <a16:creationId xmlns:a16="http://schemas.microsoft.com/office/drawing/2014/main" id="{3B87BEA7-99E4-493E-9EE3-163979961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737" y="1910279"/>
            <a:ext cx="4184343" cy="4184343"/>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6EA9AF8C-614A-47E0-B436-B4F36FBA6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543" y="1881360"/>
            <a:ext cx="5448300" cy="4152900"/>
          </a:xfrm>
          <a:prstGeom prst="rect">
            <a:avLst/>
          </a:prstGeom>
        </p:spPr>
      </p:pic>
    </p:spTree>
    <p:extLst>
      <p:ext uri="{BB962C8B-B14F-4D97-AF65-F5344CB8AC3E}">
        <p14:creationId xmlns:p14="http://schemas.microsoft.com/office/powerpoint/2010/main" val="2551118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6044-16D9-4E8D-8877-1414014BE62B}"/>
              </a:ext>
            </a:extLst>
          </p:cNvPr>
          <p:cNvSpPr>
            <a:spLocks noGrp="1"/>
          </p:cNvSpPr>
          <p:nvPr>
            <p:ph type="title"/>
          </p:nvPr>
        </p:nvSpPr>
        <p:spPr/>
        <p:txBody>
          <a:bodyPr/>
          <a:lstStyle/>
          <a:p>
            <a:r>
              <a:rPr lang="en-US" b="1" dirty="0">
                <a:solidFill>
                  <a:srgbClr val="E6F4F1"/>
                </a:solidFill>
                <a:latin typeface="Montserrat" panose="00000500000000000000" pitchFamily="2" charset="0"/>
                <a:cs typeface="Kanit" pitchFamily="2" charset="-34"/>
              </a:rPr>
              <a:t>Data used for model</a:t>
            </a:r>
          </a:p>
        </p:txBody>
      </p:sp>
      <p:sp>
        <p:nvSpPr>
          <p:cNvPr id="3" name="Content Placeholder 2">
            <a:extLst>
              <a:ext uri="{FF2B5EF4-FFF2-40B4-BE49-F238E27FC236}">
                <a16:creationId xmlns:a16="http://schemas.microsoft.com/office/drawing/2014/main" id="{B36A0DB2-DC1A-4FFA-878C-B6376226077D}"/>
              </a:ext>
            </a:extLst>
          </p:cNvPr>
          <p:cNvSpPr>
            <a:spLocks noGrp="1"/>
          </p:cNvSpPr>
          <p:nvPr>
            <p:ph idx="1"/>
          </p:nvPr>
        </p:nvSpPr>
        <p:spPr>
          <a:xfrm>
            <a:off x="8188256" y="2320436"/>
            <a:ext cx="3736477" cy="2962417"/>
          </a:xfrm>
        </p:spPr>
        <p:txBody>
          <a:bodyPr>
            <a:normAutofit/>
          </a:bodyPr>
          <a:lstStyle/>
          <a:p>
            <a:pPr marL="0" indent="0">
              <a:buNone/>
            </a:pPr>
            <a:r>
              <a:rPr lang="en-US" sz="2000" b="0" i="0" dirty="0">
                <a:solidFill>
                  <a:srgbClr val="E6F4F1"/>
                </a:solidFill>
                <a:effectLst/>
                <a:latin typeface="Georgia" panose="02040502050405020303" pitchFamily="18" charset="0"/>
              </a:rPr>
              <a:t>Thailand COVID-19 Data</a:t>
            </a:r>
          </a:p>
          <a:p>
            <a:pPr marL="0" indent="0">
              <a:buNone/>
            </a:pPr>
            <a:r>
              <a:rPr lang="en-US" sz="2000" b="0" i="0" dirty="0">
                <a:solidFill>
                  <a:srgbClr val="E6F4F1"/>
                </a:solidFill>
                <a:effectLst/>
                <a:latin typeface="Georgia" panose="02040502050405020303" pitchFamily="18" charset="0"/>
              </a:rPr>
              <a:t>By Dylan Jay et al.</a:t>
            </a:r>
          </a:p>
          <a:p>
            <a:pPr marL="0" indent="0">
              <a:buNone/>
            </a:pPr>
            <a:endParaRPr lang="en-US" sz="2000" dirty="0">
              <a:solidFill>
                <a:srgbClr val="E6F4F1"/>
              </a:solidFill>
              <a:latin typeface="Georgia" panose="02040502050405020303" pitchFamily="18" charset="0"/>
            </a:endParaRPr>
          </a:p>
          <a:p>
            <a:pPr marL="0" indent="0">
              <a:buNone/>
            </a:pPr>
            <a:r>
              <a:rPr lang="en-US" sz="2000" dirty="0" err="1">
                <a:solidFill>
                  <a:srgbClr val="E6F4F1"/>
                </a:solidFill>
                <a:latin typeface="Georgia" panose="02040502050405020303" pitchFamily="18" charset="0"/>
              </a:rPr>
              <a:t>DataFrame</a:t>
            </a:r>
            <a:r>
              <a:rPr lang="en-US" sz="2000" dirty="0">
                <a:solidFill>
                  <a:srgbClr val="E6F4F1"/>
                </a:solidFill>
                <a:latin typeface="Georgia" panose="02040502050405020303" pitchFamily="18" charset="0"/>
              </a:rPr>
              <a:t> Format (csv)</a:t>
            </a:r>
          </a:p>
          <a:p>
            <a:pPr marL="0" indent="0">
              <a:buNone/>
            </a:pPr>
            <a:r>
              <a:rPr lang="en-US" sz="2000" dirty="0">
                <a:solidFill>
                  <a:srgbClr val="E6F4F1"/>
                </a:solidFill>
                <a:latin typeface="Georgia" panose="02040502050405020303" pitchFamily="18" charset="0"/>
              </a:rPr>
              <a:t>Machine Readable</a:t>
            </a:r>
          </a:p>
          <a:p>
            <a:pPr marL="0" indent="0">
              <a:buNone/>
            </a:pPr>
            <a:endParaRPr lang="en-US" sz="2400" dirty="0">
              <a:solidFill>
                <a:srgbClr val="E6F4F1"/>
              </a:solidFill>
              <a:latin typeface="Georgia" panose="02040502050405020303" pitchFamily="18" charset="0"/>
            </a:endParaRPr>
          </a:p>
          <a:p>
            <a:pPr marL="0" indent="0">
              <a:buNone/>
            </a:pPr>
            <a:r>
              <a:rPr lang="en-US" sz="1400" dirty="0">
                <a:solidFill>
                  <a:srgbClr val="E6F4F1"/>
                </a:solidFill>
                <a:latin typeface="Georgia" panose="02040502050405020303" pitchFamily="18" charset="0"/>
              </a:rPr>
              <a:t>https://djay.github.io/covidthailand/</a:t>
            </a:r>
          </a:p>
        </p:txBody>
      </p:sp>
      <p:pic>
        <p:nvPicPr>
          <p:cNvPr id="8" name="Picture 7">
            <a:extLst>
              <a:ext uri="{FF2B5EF4-FFF2-40B4-BE49-F238E27FC236}">
                <a16:creationId xmlns:a16="http://schemas.microsoft.com/office/drawing/2014/main" id="{8D7B55DC-5FD7-4094-88FA-C14C2DDF4CD8}"/>
              </a:ext>
            </a:extLst>
          </p:cNvPr>
          <p:cNvPicPr>
            <a:picLocks noChangeAspect="1"/>
          </p:cNvPicPr>
          <p:nvPr/>
        </p:nvPicPr>
        <p:blipFill>
          <a:blip r:embed="rId2"/>
          <a:stretch>
            <a:fillRect/>
          </a:stretch>
        </p:blipFill>
        <p:spPr>
          <a:xfrm>
            <a:off x="492885" y="1690688"/>
            <a:ext cx="7408993" cy="4221915"/>
          </a:xfrm>
          <a:prstGeom prst="rect">
            <a:avLst/>
          </a:prstGeom>
        </p:spPr>
      </p:pic>
    </p:spTree>
    <p:extLst>
      <p:ext uri="{BB962C8B-B14F-4D97-AF65-F5344CB8AC3E}">
        <p14:creationId xmlns:p14="http://schemas.microsoft.com/office/powerpoint/2010/main" val="3600187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46D8-3AD4-4C56-95CF-C1A0D9D78B14}"/>
              </a:ext>
            </a:extLst>
          </p:cNvPr>
          <p:cNvSpPr>
            <a:spLocks noGrp="1"/>
          </p:cNvSpPr>
          <p:nvPr>
            <p:ph type="title"/>
          </p:nvPr>
        </p:nvSpPr>
        <p:spPr/>
        <p:txBody>
          <a:bodyPr/>
          <a:lstStyle/>
          <a:p>
            <a:pPr algn="l"/>
            <a:r>
              <a:rPr lang="en-US" b="1" i="0" dirty="0">
                <a:solidFill>
                  <a:srgbClr val="E6F4F1"/>
                </a:solidFill>
                <a:effectLst/>
                <a:latin typeface="Montserrat" panose="00000500000000000000" pitchFamily="2" charset="0"/>
              </a:rPr>
              <a:t>Scikit-learn</a:t>
            </a:r>
          </a:p>
        </p:txBody>
      </p:sp>
      <p:pic>
        <p:nvPicPr>
          <p:cNvPr id="4100" name="Picture 4" descr="Scikit-learn - วิกิพีเดีย">
            <a:extLst>
              <a:ext uri="{FF2B5EF4-FFF2-40B4-BE49-F238E27FC236}">
                <a16:creationId xmlns:a16="http://schemas.microsoft.com/office/drawing/2014/main" id="{A26CDEFD-8E77-4FAE-8F5A-484CEC93A0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426602"/>
            <a:ext cx="4057581" cy="21860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60A982-0969-4251-AFBD-B432827149E4}"/>
              </a:ext>
            </a:extLst>
          </p:cNvPr>
          <p:cNvSpPr txBox="1"/>
          <p:nvPr/>
        </p:nvSpPr>
        <p:spPr>
          <a:xfrm>
            <a:off x="5835267" y="2088452"/>
            <a:ext cx="5996848" cy="2862322"/>
          </a:xfrm>
          <a:prstGeom prst="rect">
            <a:avLst/>
          </a:prstGeom>
          <a:noFill/>
        </p:spPr>
        <p:txBody>
          <a:bodyPr wrap="square">
            <a:spAutoFit/>
          </a:bodyPr>
          <a:lstStyle/>
          <a:p>
            <a:r>
              <a:rPr lang="en-US" sz="2000" b="0" i="0" dirty="0">
                <a:solidFill>
                  <a:srgbClr val="E6F4F1"/>
                </a:solidFill>
                <a:effectLst/>
                <a:latin typeface="Georgia" panose="02040502050405020303" pitchFamily="18" charset="0"/>
              </a:rPr>
              <a:t>Scikit-learn (</a:t>
            </a:r>
            <a:r>
              <a:rPr lang="en-US" sz="2000" b="0" i="0" dirty="0" err="1">
                <a:solidFill>
                  <a:srgbClr val="E6F4F1"/>
                </a:solidFill>
                <a:effectLst/>
                <a:latin typeface="Georgia" panose="02040502050405020303" pitchFamily="18" charset="0"/>
              </a:rPr>
              <a:t>sklearn</a:t>
            </a:r>
            <a:r>
              <a:rPr lang="en-US" sz="2000" b="0" i="0" dirty="0">
                <a:solidFill>
                  <a:srgbClr val="E6F4F1"/>
                </a:solidFill>
                <a:effectLst/>
                <a:latin typeface="Georgia" panose="02040502050405020303" pitchFamily="18" charset="0"/>
              </a:rPr>
              <a:t>) is a machine-learning library which contains a lot of efficient tools for machine learning and statistical modeling</a:t>
            </a:r>
          </a:p>
          <a:p>
            <a:endParaRPr lang="en-US" sz="2000" dirty="0">
              <a:solidFill>
                <a:srgbClr val="E6F4F1"/>
              </a:solidFill>
              <a:latin typeface="Georgia" panose="02040502050405020303" pitchFamily="18" charset="0"/>
            </a:endParaRPr>
          </a:p>
          <a:p>
            <a:r>
              <a:rPr lang="en-US" sz="2000" b="0" i="0" dirty="0">
                <a:solidFill>
                  <a:srgbClr val="E6F4F1"/>
                </a:solidFill>
                <a:effectLst/>
                <a:latin typeface="Georgia" panose="02040502050405020303" pitchFamily="18" charset="0"/>
              </a:rPr>
              <a:t>Open Source (Free), commercially usable, wide used, worldwide community</a:t>
            </a:r>
          </a:p>
          <a:p>
            <a:endParaRPr lang="en-US" sz="2000" dirty="0">
              <a:solidFill>
                <a:srgbClr val="E6F4F1"/>
              </a:solidFill>
              <a:latin typeface="Georgia" panose="02040502050405020303" pitchFamily="18" charset="0"/>
            </a:endParaRPr>
          </a:p>
          <a:p>
            <a:r>
              <a:rPr lang="en-US" sz="2000" b="0" i="0" dirty="0">
                <a:solidFill>
                  <a:srgbClr val="E6F4F1"/>
                </a:solidFill>
                <a:effectLst/>
                <a:latin typeface="Georgia" panose="02040502050405020303" pitchFamily="18" charset="0"/>
              </a:rPr>
              <a:t>Recommend for beginner with user friendly interface and well-documented.</a:t>
            </a:r>
          </a:p>
        </p:txBody>
      </p:sp>
      <p:sp>
        <p:nvSpPr>
          <p:cNvPr id="9" name="TextBox 8">
            <a:extLst>
              <a:ext uri="{FF2B5EF4-FFF2-40B4-BE49-F238E27FC236}">
                <a16:creationId xmlns:a16="http://schemas.microsoft.com/office/drawing/2014/main" id="{297E8021-85A9-4947-99A5-1446E60EB5E8}"/>
              </a:ext>
            </a:extLst>
          </p:cNvPr>
          <p:cNvSpPr txBox="1"/>
          <p:nvPr/>
        </p:nvSpPr>
        <p:spPr>
          <a:xfrm>
            <a:off x="85380" y="6328665"/>
            <a:ext cx="12705203" cy="738664"/>
          </a:xfrm>
          <a:prstGeom prst="rect">
            <a:avLst/>
          </a:prstGeom>
          <a:noFill/>
        </p:spPr>
        <p:txBody>
          <a:bodyPr wrap="square">
            <a:spAutoFit/>
          </a:bodyPr>
          <a:lstStyle/>
          <a:p>
            <a:r>
              <a:rPr lang="en-US" sz="1400" dirty="0">
                <a:solidFill>
                  <a:srgbClr val="E6F4F1"/>
                </a:solidFill>
                <a:latin typeface="Times New Roman" panose="02020603050405020304" pitchFamily="18" charset="0"/>
                <a:cs typeface="Times New Roman" panose="02020603050405020304" pitchFamily="18" charset="0"/>
              </a:rPr>
              <a:t>Sources : 	</a:t>
            </a:r>
            <a:r>
              <a:rPr lang="en-US" sz="1400" b="1" i="0" dirty="0">
                <a:solidFill>
                  <a:srgbClr val="E6F4F1"/>
                </a:solidFill>
                <a:effectLst/>
                <a:latin typeface="Times New Roman" panose="02020603050405020304" pitchFamily="18" charset="0"/>
                <a:cs typeface="Times New Roman" panose="02020603050405020304" pitchFamily="18" charset="0"/>
              </a:rPr>
              <a:t>scikit-learn. </a:t>
            </a:r>
            <a:r>
              <a:rPr lang="en-US" sz="1400" dirty="0">
                <a:solidFill>
                  <a:srgbClr val="E6F4F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https://scikit-learn.org/</a:t>
            </a:r>
            <a:endParaRPr lang="en-US" sz="1400" dirty="0">
              <a:solidFill>
                <a:srgbClr val="E6F4F1"/>
              </a:solidFill>
              <a:latin typeface="Times New Roman" panose="02020603050405020304" pitchFamily="18" charset="0"/>
              <a:cs typeface="Times New Roman" panose="02020603050405020304" pitchFamily="18" charset="0"/>
            </a:endParaRPr>
          </a:p>
          <a:p>
            <a:r>
              <a:rPr lang="en-US" sz="1400" dirty="0">
                <a:solidFill>
                  <a:srgbClr val="E6F4F1"/>
                </a:solidFill>
                <a:latin typeface="Times New Roman" panose="02020603050405020304" pitchFamily="18" charset="0"/>
                <a:cs typeface="Times New Roman" panose="02020603050405020304" pitchFamily="18" charset="0"/>
              </a:rPr>
              <a:t>	Ben Lorica. </a:t>
            </a:r>
            <a:r>
              <a:rPr lang="en-US" sz="1400" dirty="0" err="1">
                <a:solidFill>
                  <a:srgbClr val="E6F4F1"/>
                </a:solidFill>
                <a:latin typeface="Times New Roman" panose="02020603050405020304" pitchFamily="18" charset="0"/>
                <a:cs typeface="Times New Roman" panose="02020603050405020304" pitchFamily="18" charset="0"/>
              </a:rPr>
              <a:t>Oreilly</a:t>
            </a:r>
            <a:r>
              <a:rPr lang="en-US" sz="1400" dirty="0">
                <a:solidFill>
                  <a:srgbClr val="E6F4F1"/>
                </a:solidFill>
                <a:latin typeface="Times New Roman" panose="02020603050405020304" pitchFamily="18" charset="0"/>
                <a:cs typeface="Times New Roman" panose="02020603050405020304" pitchFamily="18" charset="0"/>
              </a:rPr>
              <a:t>. </a:t>
            </a:r>
            <a:r>
              <a:rPr lang="en-US" sz="1400" b="1" i="0" dirty="0">
                <a:solidFill>
                  <a:srgbClr val="E6F4F1"/>
                </a:solidFill>
                <a:effectLst/>
                <a:latin typeface="Times New Roman" panose="02020603050405020304" pitchFamily="18" charset="0"/>
                <a:cs typeface="Times New Roman" panose="02020603050405020304" pitchFamily="18" charset="0"/>
              </a:rPr>
              <a:t>Six reasons why I recommend scikit-learn. </a:t>
            </a:r>
            <a:r>
              <a:rPr lang="en-US" sz="1400" dirty="0">
                <a:solidFill>
                  <a:srgbClr val="E6F4F1"/>
                </a:solidFill>
                <a:latin typeface="Times New Roman" panose="02020603050405020304" pitchFamily="18" charset="0"/>
                <a:cs typeface="Times New Roman" panose="02020603050405020304" pitchFamily="18" charset="0"/>
              </a:rPr>
              <a:t>https://www.oreilly.com/content/six-reasons-why-i-recommend-scikit-learn/</a:t>
            </a:r>
          </a:p>
          <a:p>
            <a:endParaRPr lang="en-US" sz="1400" dirty="0">
              <a:solidFill>
                <a:srgbClr val="E6F4F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7957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0306-82AA-4120-A12B-2B807D2E6F95}"/>
              </a:ext>
            </a:extLst>
          </p:cNvPr>
          <p:cNvSpPr>
            <a:spLocks noGrp="1"/>
          </p:cNvSpPr>
          <p:nvPr>
            <p:ph type="title"/>
          </p:nvPr>
        </p:nvSpPr>
        <p:spPr/>
        <p:txBody>
          <a:bodyPr/>
          <a:lstStyle/>
          <a:p>
            <a:r>
              <a:rPr lang="en-US" b="1" dirty="0">
                <a:solidFill>
                  <a:srgbClr val="E6F4F1"/>
                </a:solidFill>
                <a:latin typeface="Montserrat" panose="00000500000000000000" pitchFamily="2" charset="0"/>
              </a:rPr>
              <a:t>Results (2 Nov 21)</a:t>
            </a:r>
          </a:p>
        </p:txBody>
      </p:sp>
      <p:pic>
        <p:nvPicPr>
          <p:cNvPr id="1028" name="Picture 4">
            <a:extLst>
              <a:ext uri="{FF2B5EF4-FFF2-40B4-BE49-F238E27FC236}">
                <a16:creationId xmlns:a16="http://schemas.microsoft.com/office/drawing/2014/main" id="{33A8D87A-142B-48C7-B02D-E851BFA5A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905" y="1690688"/>
            <a:ext cx="9197034" cy="512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98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0306-82AA-4120-A12B-2B807D2E6F95}"/>
              </a:ext>
            </a:extLst>
          </p:cNvPr>
          <p:cNvSpPr>
            <a:spLocks noGrp="1"/>
          </p:cNvSpPr>
          <p:nvPr>
            <p:ph type="title"/>
          </p:nvPr>
        </p:nvSpPr>
        <p:spPr/>
        <p:txBody>
          <a:bodyPr/>
          <a:lstStyle/>
          <a:p>
            <a:r>
              <a:rPr lang="en-US" b="1" dirty="0">
                <a:solidFill>
                  <a:srgbClr val="E6F4F1"/>
                </a:solidFill>
                <a:latin typeface="Montserrat" panose="00000500000000000000" pitchFamily="2" charset="0"/>
              </a:rPr>
              <a:t>Results (11 Nov 21)</a:t>
            </a:r>
          </a:p>
        </p:txBody>
      </p:sp>
      <p:pic>
        <p:nvPicPr>
          <p:cNvPr id="6" name="Picture 5" descr="Map&#10;&#10;Description automatically generated with low confidence">
            <a:extLst>
              <a:ext uri="{FF2B5EF4-FFF2-40B4-BE49-F238E27FC236}">
                <a16:creationId xmlns:a16="http://schemas.microsoft.com/office/drawing/2014/main" id="{BD982AD6-18C9-4071-B633-B73CA0DCC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571" y="1498295"/>
            <a:ext cx="9276937" cy="5165346"/>
          </a:xfrm>
          <a:prstGeom prst="rect">
            <a:avLst/>
          </a:prstGeom>
        </p:spPr>
      </p:pic>
    </p:spTree>
    <p:extLst>
      <p:ext uri="{BB962C8B-B14F-4D97-AF65-F5344CB8AC3E}">
        <p14:creationId xmlns:p14="http://schemas.microsoft.com/office/powerpoint/2010/main" val="564913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AFE4-20BB-4895-8664-F7491370FFA5}"/>
              </a:ext>
            </a:extLst>
          </p:cNvPr>
          <p:cNvSpPr>
            <a:spLocks noGrp="1"/>
          </p:cNvSpPr>
          <p:nvPr>
            <p:ph type="title"/>
          </p:nvPr>
        </p:nvSpPr>
        <p:spPr/>
        <p:txBody>
          <a:bodyPr/>
          <a:lstStyle/>
          <a:p>
            <a:r>
              <a:rPr lang="en-US" b="1" dirty="0">
                <a:solidFill>
                  <a:srgbClr val="E6F4F1"/>
                </a:solidFill>
                <a:latin typeface="Montserrat" panose="00000500000000000000" pitchFamily="2" charset="0"/>
                <a:cs typeface="Garuda" panose="020B0604020202020204" pitchFamily="34" charset="-34"/>
              </a:rPr>
              <a:t>Coding</a:t>
            </a:r>
          </a:p>
        </p:txBody>
      </p:sp>
      <p:pic>
        <p:nvPicPr>
          <p:cNvPr id="10242" name="Picture 2" descr="Colab: An easy way to learn and use TensorFlow — The TensorFlow Blog">
            <a:extLst>
              <a:ext uri="{FF2B5EF4-FFF2-40B4-BE49-F238E27FC236}">
                <a16:creationId xmlns:a16="http://schemas.microsoft.com/office/drawing/2014/main" id="{4D291DCC-9214-4AAF-901B-713A37EFC5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0" y="1690688"/>
            <a:ext cx="6219825" cy="32670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F26826-1CF2-4DDA-805F-276C861BE921}"/>
              </a:ext>
            </a:extLst>
          </p:cNvPr>
          <p:cNvSpPr txBox="1"/>
          <p:nvPr/>
        </p:nvSpPr>
        <p:spPr>
          <a:xfrm>
            <a:off x="1150957" y="4854797"/>
            <a:ext cx="10202843" cy="400110"/>
          </a:xfrm>
          <a:prstGeom prst="rect">
            <a:avLst/>
          </a:prstGeom>
          <a:noFill/>
        </p:spPr>
        <p:txBody>
          <a:bodyPr wrap="square">
            <a:spAutoFit/>
          </a:bodyPr>
          <a:lstStyle/>
          <a:p>
            <a:r>
              <a:rPr lang="en-US" sz="2000" dirty="0">
                <a:solidFill>
                  <a:srgbClr val="E6F4F1"/>
                </a:solidFill>
                <a:latin typeface="Roboto" panose="02000000000000000000" pitchFamily="2" charset="0"/>
                <a:ea typeface="Roboto" panose="02000000000000000000" pitchFamily="2" charset="0"/>
                <a:cs typeface="Kanit" pitchFamily="2" charset="-34"/>
              </a:rPr>
              <a:t>https://colab.research.google.com/drive/1Fuuz-pzveakfV22y9GVZa-A8z5UQt-C5</a:t>
            </a:r>
          </a:p>
        </p:txBody>
      </p:sp>
    </p:spTree>
    <p:extLst>
      <p:ext uri="{BB962C8B-B14F-4D97-AF65-F5344CB8AC3E}">
        <p14:creationId xmlns:p14="http://schemas.microsoft.com/office/powerpoint/2010/main" val="3404068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A2CC-238E-4C4D-A247-30FDF1FEF567}"/>
              </a:ext>
            </a:extLst>
          </p:cNvPr>
          <p:cNvSpPr>
            <a:spLocks noGrp="1"/>
          </p:cNvSpPr>
          <p:nvPr>
            <p:ph type="title"/>
          </p:nvPr>
        </p:nvSpPr>
        <p:spPr/>
        <p:txBody>
          <a:bodyPr>
            <a:normAutofit/>
          </a:bodyPr>
          <a:lstStyle/>
          <a:p>
            <a:r>
              <a:rPr lang="en-US" b="1" dirty="0">
                <a:solidFill>
                  <a:srgbClr val="E6F4F1"/>
                </a:solidFill>
                <a:latin typeface="Montserrat" panose="00000500000000000000" pitchFamily="2" charset="0"/>
              </a:rPr>
              <a:t>Does the Model work ?</a:t>
            </a:r>
          </a:p>
        </p:txBody>
      </p:sp>
      <p:sp>
        <p:nvSpPr>
          <p:cNvPr id="7" name="TextBox 6">
            <a:extLst>
              <a:ext uri="{FF2B5EF4-FFF2-40B4-BE49-F238E27FC236}">
                <a16:creationId xmlns:a16="http://schemas.microsoft.com/office/drawing/2014/main" id="{611BE1A1-97C1-4EEE-AE48-904C2A5810FA}"/>
              </a:ext>
            </a:extLst>
          </p:cNvPr>
          <p:cNvSpPr txBox="1"/>
          <p:nvPr/>
        </p:nvSpPr>
        <p:spPr>
          <a:xfrm>
            <a:off x="0" y="6334780"/>
            <a:ext cx="11912907" cy="523220"/>
          </a:xfrm>
          <a:prstGeom prst="rect">
            <a:avLst/>
          </a:prstGeom>
          <a:noFill/>
        </p:spPr>
        <p:txBody>
          <a:bodyPr wrap="square">
            <a:spAutoFit/>
          </a:bodyPr>
          <a:lstStyle/>
          <a:p>
            <a:r>
              <a:rPr lang="en-US" sz="1400" b="1" dirty="0">
                <a:solidFill>
                  <a:srgbClr val="E6F4F1"/>
                </a:solidFill>
                <a:latin typeface="Times New Roman" panose="02020603050405020304" pitchFamily="18" charset="0"/>
                <a:cs typeface="Times New Roman" panose="02020603050405020304" pitchFamily="18" charset="0"/>
              </a:rPr>
              <a:t>Source : </a:t>
            </a:r>
            <a:r>
              <a:rPr lang="en-US" sz="1400" dirty="0">
                <a:solidFill>
                  <a:srgbClr val="E6F4F1"/>
                </a:solidFill>
                <a:latin typeface="Times New Roman" panose="02020603050405020304" pitchFamily="18" charset="0"/>
                <a:cs typeface="Times New Roman" panose="02020603050405020304" pitchFamily="18" charset="0"/>
              </a:rPr>
              <a:t>	</a:t>
            </a:r>
            <a:r>
              <a:rPr lang="th-TH" sz="1400" dirty="0">
                <a:solidFill>
                  <a:srgbClr val="E6F4F1"/>
                </a:solidFill>
                <a:latin typeface="Times New Roman" panose="02020603050405020304" pitchFamily="18" charset="0"/>
              </a:rPr>
              <a:t>ศูนย์ข้อมูล </a:t>
            </a:r>
            <a:r>
              <a:rPr lang="en-US" sz="1400" dirty="0">
                <a:solidFill>
                  <a:srgbClr val="E6F4F1"/>
                </a:solidFill>
                <a:latin typeface="Times New Roman" panose="02020603050405020304" pitchFamily="18" charset="0"/>
                <a:cs typeface="Times New Roman" panose="02020603050405020304" pitchFamily="18" charset="0"/>
              </a:rPr>
              <a:t>COVID-19, </a:t>
            </a:r>
            <a:r>
              <a:rPr lang="th-TH" sz="1400" dirty="0">
                <a:solidFill>
                  <a:srgbClr val="E6F4F1"/>
                </a:solidFill>
                <a:latin typeface="Times New Roman" panose="02020603050405020304" pitchFamily="18" charset="0"/>
              </a:rPr>
              <a:t>กรมประชาสัมพันธ์. </a:t>
            </a:r>
            <a:r>
              <a:rPr lang="th-TH" sz="1400" b="1" dirty="0">
                <a:solidFill>
                  <a:srgbClr val="E6F4F1"/>
                </a:solidFill>
                <a:latin typeface="Times New Roman" panose="02020603050405020304" pitchFamily="18" charset="0"/>
              </a:rPr>
              <a:t>รวมสไลด์แถลงสถานการณ์โควิด-19 จาก ศบค. วันศุกร์ที่ 12 พฤศจิกายน 2564</a:t>
            </a:r>
            <a:r>
              <a:rPr lang="th-TH" sz="1400" dirty="0">
                <a:solidFill>
                  <a:srgbClr val="E6F4F1"/>
                </a:solidFill>
                <a:latin typeface="Times New Roman" panose="02020603050405020304" pitchFamily="18" charset="0"/>
              </a:rPr>
              <a:t>.</a:t>
            </a:r>
            <a:r>
              <a:rPr lang="en-US" sz="1400" dirty="0">
                <a:solidFill>
                  <a:srgbClr val="E6F4F1"/>
                </a:solidFill>
                <a:latin typeface="Times New Roman" panose="02020603050405020304" pitchFamily="18" charset="0"/>
              </a:rPr>
              <a:t> </a:t>
            </a:r>
            <a:r>
              <a:rPr lang="en-US" sz="1400" dirty="0">
                <a:solidFill>
                  <a:srgbClr val="E6F4F1"/>
                </a:solidFill>
                <a:latin typeface="Times New Roman" panose="02020603050405020304" pitchFamily="18" charset="0"/>
                <a:cs typeface="Times New Roman" panose="02020603050405020304" pitchFamily="18" charset="0"/>
              </a:rPr>
              <a:t>https://www.facebook.com/informationcovid19/posts/415381546746842</a:t>
            </a:r>
          </a:p>
        </p:txBody>
      </p:sp>
      <p:pic>
        <p:nvPicPr>
          <p:cNvPr id="6" name="Picture 4" descr="อาจเป็นรูปภาพของ แผนที่ และ ข้อความ">
            <a:extLst>
              <a:ext uri="{FF2B5EF4-FFF2-40B4-BE49-F238E27FC236}">
                <a16:creationId xmlns:a16="http://schemas.microsoft.com/office/drawing/2014/main" id="{43E14570-3836-485C-87FB-8CF724273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11" y="1690688"/>
            <a:ext cx="4529273" cy="44398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Map&#10;&#10;Description automatically generated with low confidence">
            <a:extLst>
              <a:ext uri="{FF2B5EF4-FFF2-40B4-BE49-F238E27FC236}">
                <a16:creationId xmlns:a16="http://schemas.microsoft.com/office/drawing/2014/main" id="{276B6C8C-4961-4C01-8F5F-2CEC217E6A3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56811" y="1639630"/>
            <a:ext cx="2722136" cy="4541976"/>
          </a:xfrm>
          <a:prstGeom prst="rect">
            <a:avLst/>
          </a:prstGeom>
        </p:spPr>
      </p:pic>
      <p:sp>
        <p:nvSpPr>
          <p:cNvPr id="9" name="TextBox 8">
            <a:extLst>
              <a:ext uri="{FF2B5EF4-FFF2-40B4-BE49-F238E27FC236}">
                <a16:creationId xmlns:a16="http://schemas.microsoft.com/office/drawing/2014/main" id="{A01EE391-5336-4E67-94BE-9311397E6BF2}"/>
              </a:ext>
            </a:extLst>
          </p:cNvPr>
          <p:cNvSpPr txBox="1"/>
          <p:nvPr/>
        </p:nvSpPr>
        <p:spPr>
          <a:xfrm>
            <a:off x="8299374" y="2858572"/>
            <a:ext cx="3613533" cy="2308324"/>
          </a:xfrm>
          <a:prstGeom prst="rect">
            <a:avLst/>
          </a:prstGeom>
          <a:noFill/>
        </p:spPr>
        <p:txBody>
          <a:bodyPr wrap="square">
            <a:spAutoFit/>
          </a:bodyPr>
          <a:lstStyle/>
          <a:p>
            <a:r>
              <a:rPr lang="en-US" sz="1800" b="0" i="0" dirty="0">
                <a:solidFill>
                  <a:srgbClr val="E6F4F1"/>
                </a:solidFill>
                <a:effectLst/>
                <a:latin typeface="Georgia" panose="02040502050405020303" pitchFamily="18" charset="0"/>
              </a:rPr>
              <a:t>Our model suggested Chanthaburi should be red level instead of dark red</a:t>
            </a:r>
          </a:p>
          <a:p>
            <a:endParaRPr lang="en-US" dirty="0">
              <a:solidFill>
                <a:srgbClr val="E6F4F1"/>
              </a:solidFill>
              <a:latin typeface="Georgia" panose="02040502050405020303" pitchFamily="18" charset="0"/>
            </a:endParaRPr>
          </a:p>
          <a:p>
            <a:r>
              <a:rPr lang="en-US" sz="1800" b="0" i="0" dirty="0">
                <a:solidFill>
                  <a:srgbClr val="E6F4F1"/>
                </a:solidFill>
                <a:effectLst/>
                <a:latin typeface="Georgia" panose="02040502050405020303" pitchFamily="18" charset="0"/>
              </a:rPr>
              <a:t>(12 Nov 21) The CCSA easing Chanthaburi restriction level from dark red to red</a:t>
            </a:r>
          </a:p>
          <a:p>
            <a:endParaRPr lang="en-US" sz="1800" b="0" i="0" dirty="0">
              <a:solidFill>
                <a:srgbClr val="E6F4F1"/>
              </a:solidFill>
              <a:effectLst/>
              <a:latin typeface="Georgia" panose="02040502050405020303" pitchFamily="18" charset="0"/>
            </a:endParaRPr>
          </a:p>
        </p:txBody>
      </p:sp>
    </p:spTree>
    <p:extLst>
      <p:ext uri="{BB962C8B-B14F-4D97-AF65-F5344CB8AC3E}">
        <p14:creationId xmlns:p14="http://schemas.microsoft.com/office/powerpoint/2010/main" val="258679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A2CC-238E-4C4D-A247-30FDF1FEF567}"/>
              </a:ext>
            </a:extLst>
          </p:cNvPr>
          <p:cNvSpPr>
            <a:spLocks noGrp="1"/>
          </p:cNvSpPr>
          <p:nvPr>
            <p:ph type="title"/>
          </p:nvPr>
        </p:nvSpPr>
        <p:spPr/>
        <p:txBody>
          <a:bodyPr>
            <a:normAutofit/>
          </a:bodyPr>
          <a:lstStyle/>
          <a:p>
            <a:r>
              <a:rPr lang="en-US" b="1" dirty="0">
                <a:solidFill>
                  <a:srgbClr val="E6F4F1"/>
                </a:solidFill>
                <a:latin typeface="Montserrat" panose="00000500000000000000" pitchFamily="2" charset="0"/>
              </a:rPr>
              <a:t>Further Development</a:t>
            </a:r>
          </a:p>
        </p:txBody>
      </p:sp>
      <p:sp>
        <p:nvSpPr>
          <p:cNvPr id="7" name="TextBox 6">
            <a:extLst>
              <a:ext uri="{FF2B5EF4-FFF2-40B4-BE49-F238E27FC236}">
                <a16:creationId xmlns:a16="http://schemas.microsoft.com/office/drawing/2014/main" id="{611BE1A1-97C1-4EEE-AE48-904C2A5810FA}"/>
              </a:ext>
            </a:extLst>
          </p:cNvPr>
          <p:cNvSpPr txBox="1"/>
          <p:nvPr/>
        </p:nvSpPr>
        <p:spPr>
          <a:xfrm>
            <a:off x="0" y="6521112"/>
            <a:ext cx="11912907" cy="307777"/>
          </a:xfrm>
          <a:prstGeom prst="rect">
            <a:avLst/>
          </a:prstGeom>
          <a:noFill/>
        </p:spPr>
        <p:txBody>
          <a:bodyPr wrap="square">
            <a:spAutoFit/>
          </a:bodyPr>
          <a:lstStyle/>
          <a:p>
            <a:r>
              <a:rPr lang="en-US" sz="1400" b="1" dirty="0">
                <a:solidFill>
                  <a:srgbClr val="E6F4F1"/>
                </a:solidFill>
                <a:latin typeface="Times New Roman" panose="02020603050405020304" pitchFamily="18" charset="0"/>
                <a:cs typeface="Times New Roman" panose="02020603050405020304" pitchFamily="18" charset="0"/>
              </a:rPr>
              <a:t>Images Source : 	</a:t>
            </a:r>
            <a:r>
              <a:rPr lang="en-US" sz="1400" dirty="0">
                <a:solidFill>
                  <a:srgbClr val="E6F4F1"/>
                </a:solidFill>
                <a:latin typeface="Times New Roman" panose="02020603050405020304" pitchFamily="18" charset="0"/>
                <a:cs typeface="Times New Roman" panose="02020603050405020304" pitchFamily="18" charset="0"/>
              </a:rPr>
              <a:t>Icons made by https://www.flaticon.com/authors/flat-icons</a:t>
            </a:r>
          </a:p>
        </p:txBody>
      </p:sp>
      <p:sp>
        <p:nvSpPr>
          <p:cNvPr id="10" name="TextBox 9">
            <a:extLst>
              <a:ext uri="{FF2B5EF4-FFF2-40B4-BE49-F238E27FC236}">
                <a16:creationId xmlns:a16="http://schemas.microsoft.com/office/drawing/2014/main" id="{0984A441-0A23-418E-9DF1-8EDD0D2A999D}"/>
              </a:ext>
            </a:extLst>
          </p:cNvPr>
          <p:cNvSpPr txBox="1"/>
          <p:nvPr/>
        </p:nvSpPr>
        <p:spPr>
          <a:xfrm>
            <a:off x="6598186" y="1708551"/>
            <a:ext cx="4854766" cy="3754874"/>
          </a:xfrm>
          <a:prstGeom prst="rect">
            <a:avLst/>
          </a:prstGeom>
          <a:noFill/>
        </p:spPr>
        <p:txBody>
          <a:bodyPr wrap="square">
            <a:spAutoFit/>
          </a:bodyPr>
          <a:lstStyle/>
          <a:p>
            <a:r>
              <a:rPr lang="en-US" sz="2000" dirty="0">
                <a:solidFill>
                  <a:srgbClr val="E6F4F1"/>
                </a:solidFill>
                <a:latin typeface="Georgia" panose="02040502050405020303" pitchFamily="18" charset="0"/>
              </a:rPr>
              <a:t>We can improve our model by adding</a:t>
            </a:r>
          </a:p>
          <a:p>
            <a:endParaRPr lang="en-US" sz="2000" b="0" i="0" dirty="0">
              <a:solidFill>
                <a:srgbClr val="E6F4F1"/>
              </a:solidFill>
              <a:effectLst/>
              <a:latin typeface="Georgia" panose="02040502050405020303" pitchFamily="18" charset="0"/>
            </a:endParaRPr>
          </a:p>
          <a:p>
            <a:pPr marL="342900" indent="-342900">
              <a:buFont typeface="Arial" panose="020B0604020202020204" pitchFamily="34" charset="0"/>
              <a:buChar char="•"/>
            </a:pPr>
            <a:r>
              <a:rPr lang="en-US" b="0" i="0" dirty="0">
                <a:solidFill>
                  <a:srgbClr val="E6F4F1"/>
                </a:solidFill>
                <a:effectLst/>
                <a:latin typeface="Georgia" panose="02040502050405020303" pitchFamily="18" charset="0"/>
              </a:rPr>
              <a:t>Hospital bed capacity data</a:t>
            </a:r>
          </a:p>
          <a:p>
            <a:pPr marL="342900" indent="-342900">
              <a:buFont typeface="Arial" panose="020B0604020202020204" pitchFamily="34" charset="0"/>
              <a:buChar char="•"/>
            </a:pPr>
            <a:endParaRPr lang="en-US" dirty="0">
              <a:solidFill>
                <a:srgbClr val="E6F4F1"/>
              </a:solidFill>
              <a:latin typeface="Georgia" panose="02040502050405020303" pitchFamily="18" charset="0"/>
            </a:endParaRPr>
          </a:p>
          <a:p>
            <a:pPr marL="342900" indent="-342900">
              <a:buFont typeface="Arial" panose="020B0604020202020204" pitchFamily="34" charset="0"/>
              <a:buChar char="•"/>
            </a:pPr>
            <a:r>
              <a:rPr lang="en-US" b="0" i="0" dirty="0">
                <a:solidFill>
                  <a:srgbClr val="E6F4F1"/>
                </a:solidFill>
                <a:effectLst/>
                <a:latin typeface="Georgia" panose="02040502050405020303" pitchFamily="18" charset="0"/>
              </a:rPr>
              <a:t>Serious cases data</a:t>
            </a:r>
          </a:p>
          <a:p>
            <a:pPr marL="342900" indent="-342900">
              <a:buFont typeface="Arial" panose="020B0604020202020204" pitchFamily="34" charset="0"/>
              <a:buChar char="•"/>
            </a:pPr>
            <a:endParaRPr lang="en-US" dirty="0">
              <a:solidFill>
                <a:srgbClr val="E6F4F1"/>
              </a:solidFill>
              <a:latin typeface="Georgia" panose="02040502050405020303" pitchFamily="18" charset="0"/>
            </a:endParaRPr>
          </a:p>
          <a:p>
            <a:pPr marL="342900" indent="-342900">
              <a:buFont typeface="Arial" panose="020B0604020202020204" pitchFamily="34" charset="0"/>
              <a:buChar char="•"/>
            </a:pPr>
            <a:r>
              <a:rPr lang="en-US" b="0" i="0" dirty="0">
                <a:solidFill>
                  <a:srgbClr val="E6F4F1"/>
                </a:solidFill>
                <a:effectLst/>
                <a:latin typeface="Georgia" panose="02040502050405020303" pitchFamily="18" charset="0"/>
              </a:rPr>
              <a:t>Province’s income from tourism</a:t>
            </a:r>
          </a:p>
          <a:p>
            <a:pPr marL="342900" indent="-342900">
              <a:buFont typeface="Arial" panose="020B0604020202020204" pitchFamily="34" charset="0"/>
              <a:buChar char="•"/>
            </a:pPr>
            <a:endParaRPr lang="en-US" dirty="0">
              <a:solidFill>
                <a:srgbClr val="E6F4F1"/>
              </a:solidFill>
              <a:latin typeface="Georgia" panose="02040502050405020303" pitchFamily="18" charset="0"/>
            </a:endParaRPr>
          </a:p>
          <a:p>
            <a:pPr marL="342900" indent="-342900">
              <a:buFont typeface="Arial" panose="020B0604020202020204" pitchFamily="34" charset="0"/>
              <a:buChar char="•"/>
            </a:pPr>
            <a:r>
              <a:rPr lang="en-US" b="0" i="0" dirty="0">
                <a:solidFill>
                  <a:srgbClr val="E6F4F1"/>
                </a:solidFill>
                <a:effectLst/>
                <a:latin typeface="Georgia" panose="02040502050405020303" pitchFamily="18" charset="0"/>
              </a:rPr>
              <a:t>Number of tourists visiting Province’s</a:t>
            </a:r>
          </a:p>
          <a:p>
            <a:pPr marL="342900" indent="-342900">
              <a:buFont typeface="Arial" panose="020B0604020202020204" pitchFamily="34" charset="0"/>
              <a:buChar char="•"/>
            </a:pPr>
            <a:endParaRPr lang="en-US" dirty="0">
              <a:solidFill>
                <a:srgbClr val="E6F4F1"/>
              </a:solidFill>
              <a:latin typeface="Georgia" panose="02040502050405020303" pitchFamily="18" charset="0"/>
            </a:endParaRPr>
          </a:p>
          <a:p>
            <a:pPr marL="342900" indent="-342900">
              <a:buFont typeface="Arial" panose="020B0604020202020204" pitchFamily="34" charset="0"/>
              <a:buChar char="•"/>
            </a:pPr>
            <a:r>
              <a:rPr lang="en-US" b="0" i="0" dirty="0">
                <a:solidFill>
                  <a:srgbClr val="E6F4F1"/>
                </a:solidFill>
                <a:effectLst/>
                <a:latin typeface="Georgia" panose="02040502050405020303" pitchFamily="18" charset="0"/>
              </a:rPr>
              <a:t>Mobility Index</a:t>
            </a:r>
          </a:p>
          <a:p>
            <a:pPr marL="342900" indent="-342900">
              <a:buFont typeface="Arial" panose="020B0604020202020204" pitchFamily="34" charset="0"/>
              <a:buChar char="•"/>
            </a:pPr>
            <a:endParaRPr lang="en-US" dirty="0">
              <a:solidFill>
                <a:srgbClr val="E6F4F1"/>
              </a:solidFill>
              <a:latin typeface="Georgia" panose="02040502050405020303" pitchFamily="18" charset="0"/>
            </a:endParaRPr>
          </a:p>
          <a:p>
            <a:pPr marL="342900" indent="-342900">
              <a:buFont typeface="Arial" panose="020B0604020202020204" pitchFamily="34" charset="0"/>
              <a:buChar char="•"/>
            </a:pPr>
            <a:r>
              <a:rPr lang="en-US" b="0" i="0" dirty="0">
                <a:solidFill>
                  <a:srgbClr val="E6F4F1"/>
                </a:solidFill>
                <a:effectLst/>
                <a:latin typeface="Georgia" panose="02040502050405020303" pitchFamily="18" charset="0"/>
              </a:rPr>
              <a:t>Cases </a:t>
            </a:r>
            <a:r>
              <a:rPr lang="en-US" dirty="0">
                <a:solidFill>
                  <a:srgbClr val="E6F4F1"/>
                </a:solidFill>
                <a:latin typeface="Georgia" panose="02040502050405020303" pitchFamily="18" charset="0"/>
              </a:rPr>
              <a:t>curve* (Timeseries) </a:t>
            </a:r>
            <a:endParaRPr lang="en-US" b="0" i="0" dirty="0">
              <a:solidFill>
                <a:srgbClr val="E6F4F1"/>
              </a:solidFill>
              <a:effectLst/>
              <a:latin typeface="Georgia" panose="02040502050405020303" pitchFamily="18" charset="0"/>
            </a:endParaRPr>
          </a:p>
        </p:txBody>
      </p:sp>
      <p:pic>
        <p:nvPicPr>
          <p:cNvPr id="12" name="Picture 11" descr="Shape&#10;&#10;Description automatically generated">
            <a:extLst>
              <a:ext uri="{FF2B5EF4-FFF2-40B4-BE49-F238E27FC236}">
                <a16:creationId xmlns:a16="http://schemas.microsoft.com/office/drawing/2014/main" id="{3B721BB7-11EF-4E8E-A1B2-C89E86F4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4339" y="3426176"/>
            <a:ext cx="2337087" cy="2337087"/>
          </a:xfrm>
          <a:prstGeom prst="rect">
            <a:avLst/>
          </a:prstGeom>
        </p:spPr>
      </p:pic>
      <p:pic>
        <p:nvPicPr>
          <p:cNvPr id="14" name="Picture 13" descr="A picture containing text, vector graphics&#10;&#10;Description automatically generated">
            <a:extLst>
              <a:ext uri="{FF2B5EF4-FFF2-40B4-BE49-F238E27FC236}">
                <a16:creationId xmlns:a16="http://schemas.microsoft.com/office/drawing/2014/main" id="{BF142141-3E4F-4356-BD51-755457D60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08551"/>
            <a:ext cx="2110343" cy="2110343"/>
          </a:xfrm>
          <a:prstGeom prst="rect">
            <a:avLst/>
          </a:prstGeom>
        </p:spPr>
      </p:pic>
    </p:spTree>
    <p:extLst>
      <p:ext uri="{BB962C8B-B14F-4D97-AF65-F5344CB8AC3E}">
        <p14:creationId xmlns:p14="http://schemas.microsoft.com/office/powerpoint/2010/main" val="3080942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A406-719C-4AD1-8E81-9D2E2588B43B}"/>
              </a:ext>
            </a:extLst>
          </p:cNvPr>
          <p:cNvSpPr>
            <a:spLocks noGrp="1"/>
          </p:cNvSpPr>
          <p:nvPr>
            <p:ph type="title"/>
          </p:nvPr>
        </p:nvSpPr>
        <p:spPr/>
        <p:txBody>
          <a:bodyPr/>
          <a:lstStyle/>
          <a:p>
            <a:r>
              <a:rPr lang="en-US" b="1" dirty="0">
                <a:solidFill>
                  <a:srgbClr val="E6F4F1"/>
                </a:solidFill>
                <a:latin typeface="Montserrat" panose="00000500000000000000" pitchFamily="2" charset="0"/>
                <a:cs typeface="Mitr" panose="00000500000000000000" pitchFamily="2" charset="-34"/>
              </a:rPr>
              <a:t>Further Reading</a:t>
            </a:r>
          </a:p>
        </p:txBody>
      </p:sp>
      <p:sp>
        <p:nvSpPr>
          <p:cNvPr id="3" name="Content Placeholder 2">
            <a:extLst>
              <a:ext uri="{FF2B5EF4-FFF2-40B4-BE49-F238E27FC236}">
                <a16:creationId xmlns:a16="http://schemas.microsoft.com/office/drawing/2014/main" id="{BD321828-C13E-41FC-A8CA-09421B3B3590}"/>
              </a:ext>
            </a:extLst>
          </p:cNvPr>
          <p:cNvSpPr>
            <a:spLocks noGrp="1"/>
          </p:cNvSpPr>
          <p:nvPr>
            <p:ph idx="1"/>
          </p:nvPr>
        </p:nvSpPr>
        <p:spPr>
          <a:xfrm>
            <a:off x="838200" y="1690688"/>
            <a:ext cx="10515600" cy="4351338"/>
          </a:xfrm>
        </p:spPr>
        <p:txBody>
          <a:bodyPr>
            <a:noAutofit/>
          </a:bodyPr>
          <a:lstStyle/>
          <a:p>
            <a:pPr marL="0" indent="0">
              <a:buNone/>
            </a:pPr>
            <a:r>
              <a:rPr lang="en-US" sz="2000" b="1" dirty="0">
                <a:solidFill>
                  <a:srgbClr val="FFC000"/>
                </a:solidFill>
                <a:latin typeface="Georgia" panose="02040502050405020303" pitchFamily="18" charset="0"/>
                <a:cs typeface="Times New Roman" panose="02020603050405020304" pitchFamily="18" charset="0"/>
              </a:rPr>
              <a:t>Covid 19 </a:t>
            </a:r>
          </a:p>
          <a:p>
            <a:pPr marL="0" indent="0">
              <a:buNone/>
            </a:pPr>
            <a:r>
              <a:rPr lang="th-TH" sz="1800" dirty="0">
                <a:solidFill>
                  <a:srgbClr val="E6F4F1"/>
                </a:solidFill>
                <a:latin typeface="Times New Roman" panose="02020603050405020304" pitchFamily="18" charset="0"/>
                <a:cs typeface="Nakaracha" panose="02000000000000000000" pitchFamily="2" charset="-34"/>
              </a:rPr>
              <a:t>สฤณี อาชวานันทกุล</a:t>
            </a:r>
            <a:r>
              <a:rPr lang="en-US" sz="1800" dirty="0">
                <a:solidFill>
                  <a:srgbClr val="E6F4F1"/>
                </a:solidFill>
                <a:latin typeface="Times New Roman" panose="02020603050405020304" pitchFamily="18" charset="0"/>
                <a:cs typeface="Times New Roman" panose="02020603050405020304" pitchFamily="18" charset="0"/>
              </a:rPr>
              <a:t>, </a:t>
            </a:r>
            <a:r>
              <a:rPr lang="th-TH" sz="1800" b="1" dirty="0">
                <a:solidFill>
                  <a:srgbClr val="E6F4F1"/>
                </a:solidFill>
                <a:latin typeface="Times New Roman" panose="02020603050405020304" pitchFamily="18" charset="0"/>
                <a:cs typeface="Nakaracha" panose="02000000000000000000" pitchFamily="2" charset="-34"/>
              </a:rPr>
              <a:t>มหากาพย์วัคซีน (9): วัคซีนกับเกณฑ์การเปิดเมือง-เปิดประเทศ</a:t>
            </a:r>
            <a:r>
              <a:rPr lang="en-US" sz="1800" b="1" dirty="0">
                <a:solidFill>
                  <a:srgbClr val="E6F4F1"/>
                </a:solidFill>
                <a:latin typeface="Times New Roman" panose="02020603050405020304" pitchFamily="18" charset="0"/>
                <a:cs typeface="Times New Roman" panose="02020603050405020304" pitchFamily="18" charset="0"/>
              </a:rPr>
              <a:t>.</a:t>
            </a:r>
            <a:r>
              <a:rPr lang="en-US" sz="1800" dirty="0">
                <a:solidFill>
                  <a:srgbClr val="E6F4F1"/>
                </a:solidFill>
                <a:latin typeface="Times New Roman" panose="02020603050405020304" pitchFamily="18" charset="0"/>
                <a:cs typeface="Times New Roman" panose="02020603050405020304" pitchFamily="18" charset="0"/>
              </a:rPr>
              <a:t> https://themomentum.co/citizen2-0-vaccine-9/</a:t>
            </a:r>
          </a:p>
          <a:p>
            <a:pPr marL="0" indent="0">
              <a:buNone/>
            </a:pPr>
            <a:endParaRPr lang="en-US" sz="1800" dirty="0">
              <a:solidFill>
                <a:srgbClr val="E6F4F1"/>
              </a:solidFill>
              <a:latin typeface="Times New Roman" panose="02020603050405020304" pitchFamily="18" charset="0"/>
              <a:cs typeface="Times New Roman" panose="02020603050405020304" pitchFamily="18" charset="0"/>
            </a:endParaRPr>
          </a:p>
          <a:p>
            <a:pPr marL="0" indent="0">
              <a:buNone/>
            </a:pPr>
            <a:r>
              <a:rPr lang="en-US" sz="1800" dirty="0">
                <a:solidFill>
                  <a:srgbClr val="E6F4F1"/>
                </a:solidFill>
                <a:latin typeface="Times New Roman" panose="02020603050405020304" pitchFamily="18" charset="0"/>
                <a:cs typeface="Times New Roman" panose="02020603050405020304" pitchFamily="18" charset="0"/>
              </a:rPr>
              <a:t>The Researcher, </a:t>
            </a:r>
            <a:r>
              <a:rPr lang="th-TH" sz="1800" b="1" dirty="0">
                <a:solidFill>
                  <a:srgbClr val="E6F4F1"/>
                </a:solidFill>
                <a:latin typeface="Times New Roman" panose="02020603050405020304" pitchFamily="18" charset="0"/>
                <a:cs typeface="Nakaracha" panose="02000000000000000000" pitchFamily="2" charset="-34"/>
              </a:rPr>
              <a:t>ความคืบหน้าการฉีดวัคซีน </a:t>
            </a:r>
            <a:r>
              <a:rPr lang="en-US" sz="1800" b="1" dirty="0">
                <a:solidFill>
                  <a:srgbClr val="E6F4F1"/>
                </a:solidFill>
                <a:latin typeface="Times New Roman" panose="02020603050405020304" pitchFamily="18" charset="0"/>
                <a:cs typeface="Times New Roman" panose="02020603050405020304" pitchFamily="18" charset="0"/>
              </a:rPr>
              <a:t>COVID-19 </a:t>
            </a:r>
            <a:r>
              <a:rPr lang="th-TH" sz="1800" b="1" dirty="0">
                <a:solidFill>
                  <a:srgbClr val="E6F4F1"/>
                </a:solidFill>
                <a:latin typeface="Times New Roman" panose="02020603050405020304" pitchFamily="18" charset="0"/>
                <a:cs typeface="Nakaracha" panose="02000000000000000000" pitchFamily="2" charset="-34"/>
              </a:rPr>
              <a:t>ในประเทศไทย</a:t>
            </a:r>
            <a:r>
              <a:rPr lang="th-TH" sz="1800" dirty="0">
                <a:solidFill>
                  <a:srgbClr val="E6F4F1"/>
                </a:solidFill>
                <a:latin typeface="Times New Roman" panose="02020603050405020304" pitchFamily="18" charset="0"/>
                <a:cs typeface="Nakaracha" panose="02000000000000000000" pitchFamily="2" charset="-34"/>
              </a:rPr>
              <a:t>,</a:t>
            </a:r>
            <a:r>
              <a:rPr lang="en-US" sz="1800" dirty="0">
                <a:solidFill>
                  <a:srgbClr val="E6F4F1"/>
                </a:solidFill>
                <a:latin typeface="Times New Roman" panose="02020603050405020304" pitchFamily="18" charset="0"/>
                <a:cs typeface="Times New Roman" panose="02020603050405020304" pitchFamily="18" charset="0"/>
              </a:rPr>
              <a:t>. https://covid-19.researcherth.co/ </a:t>
            </a:r>
          </a:p>
          <a:p>
            <a:pPr marL="0" indent="0">
              <a:buNone/>
            </a:pPr>
            <a:endParaRPr lang="en-US" sz="1800" dirty="0">
              <a:solidFill>
                <a:srgbClr val="E6F4F1"/>
              </a:solidFill>
              <a:latin typeface="Times New Roman" panose="02020603050405020304" pitchFamily="18" charset="0"/>
              <a:cs typeface="Times New Roman" panose="02020603050405020304" pitchFamily="18" charset="0"/>
            </a:endParaRPr>
          </a:p>
          <a:p>
            <a:pPr marL="0" indent="0">
              <a:buNone/>
            </a:pPr>
            <a:r>
              <a:rPr lang="en-US" sz="1800" dirty="0">
                <a:solidFill>
                  <a:srgbClr val="E6F4F1"/>
                </a:solidFill>
                <a:latin typeface="Times New Roman" panose="02020603050405020304" pitchFamily="18" charset="0"/>
                <a:cs typeface="Times New Roman" panose="02020603050405020304" pitchFamily="18" charset="0"/>
              </a:rPr>
              <a:t>Susie Fan, </a:t>
            </a:r>
            <a:r>
              <a:rPr lang="en-US" sz="1800" b="1" dirty="0">
                <a:solidFill>
                  <a:srgbClr val="E6F4F1"/>
                </a:solidFill>
                <a:latin typeface="Times New Roman" panose="02020603050405020304" pitchFamily="18" charset="0"/>
                <a:cs typeface="Times New Roman" panose="02020603050405020304" pitchFamily="18" charset="0"/>
              </a:rPr>
              <a:t>Economic Impact of COVID-19 on States across the US. </a:t>
            </a:r>
            <a:r>
              <a:rPr lang="en-US" sz="1800" dirty="0">
                <a:solidFill>
                  <a:srgbClr val="E6F4F1"/>
                </a:solidFill>
                <a:latin typeface="Times New Roman" panose="02020603050405020304" pitchFamily="18" charset="0"/>
                <a:cs typeface="Times New Roman" panose="02020603050405020304" pitchFamily="18" charset="0"/>
              </a:rPr>
              <a:t>https://susiefan.medium.com/what-we-can-learn-from-the-most-resilient-states-during-covid-19-using-k-means-clustering-9c3b6712d2e</a:t>
            </a:r>
          </a:p>
          <a:p>
            <a:pPr marL="0" indent="0">
              <a:buNone/>
            </a:pPr>
            <a:endParaRPr lang="en-US" sz="1800" dirty="0">
              <a:solidFill>
                <a:srgbClr val="E6F4F1"/>
              </a:solidFill>
              <a:latin typeface="Times New Roman" panose="02020603050405020304" pitchFamily="18" charset="0"/>
              <a:cs typeface="Times New Roman" panose="02020603050405020304" pitchFamily="18" charset="0"/>
            </a:endParaRPr>
          </a:p>
          <a:p>
            <a:pPr marL="0" indent="0">
              <a:buNone/>
            </a:pPr>
            <a:r>
              <a:rPr lang="en-US" sz="2000" b="1" dirty="0">
                <a:solidFill>
                  <a:srgbClr val="FFC000"/>
                </a:solidFill>
                <a:latin typeface="Georgia" panose="02040502050405020303" pitchFamily="18" charset="0"/>
                <a:cs typeface="Times New Roman" panose="02020603050405020304" pitchFamily="18" charset="0"/>
              </a:rPr>
              <a:t>Unsupervised Learning</a:t>
            </a:r>
          </a:p>
          <a:p>
            <a:pPr marL="0" indent="0">
              <a:buNone/>
            </a:pPr>
            <a:endParaRPr lang="en-US" sz="1400" b="1" dirty="0">
              <a:solidFill>
                <a:srgbClr val="E6F4F1"/>
              </a:solidFill>
              <a:latin typeface="Georgia" panose="02040502050405020303" pitchFamily="18" charset="0"/>
              <a:cs typeface="Times New Roman" panose="02020603050405020304" pitchFamily="18" charset="0"/>
            </a:endParaRPr>
          </a:p>
          <a:p>
            <a:pPr marL="0" indent="0">
              <a:buNone/>
            </a:pPr>
            <a:r>
              <a:rPr lang="en-US" sz="1800" dirty="0" err="1">
                <a:solidFill>
                  <a:srgbClr val="E6F4F1"/>
                </a:solidFill>
                <a:latin typeface="Times New Roman" panose="02020603050405020304" pitchFamily="18" charset="0"/>
                <a:cs typeface="Times New Roman" panose="02020603050405020304" pitchFamily="18" charset="0"/>
              </a:rPr>
              <a:t>Tamagotchii</a:t>
            </a:r>
            <a:r>
              <a:rPr lang="en-US" sz="1800" dirty="0">
                <a:solidFill>
                  <a:srgbClr val="E6F4F1"/>
                </a:solidFill>
                <a:latin typeface="Times New Roman" panose="02020603050405020304" pitchFamily="18" charset="0"/>
                <a:cs typeface="Times New Roman" panose="02020603050405020304" pitchFamily="18" charset="0"/>
              </a:rPr>
              <a:t>, </a:t>
            </a:r>
            <a:r>
              <a:rPr lang="en-US" sz="1800" b="1" dirty="0">
                <a:solidFill>
                  <a:srgbClr val="E6F4F1"/>
                </a:solidFill>
                <a:latin typeface="Times New Roman" panose="02020603050405020304" pitchFamily="18" charset="0"/>
                <a:cs typeface="Times New Roman" panose="02020603050405020304" pitchFamily="18" charset="0"/>
              </a:rPr>
              <a:t>Unsupervised Learning - Clustering and PCA, </a:t>
            </a:r>
            <a:r>
              <a:rPr lang="en-US" sz="1800" b="1" dirty="0" err="1">
                <a:solidFill>
                  <a:srgbClr val="E6F4F1"/>
                </a:solidFill>
                <a:latin typeface="Times New Roman" panose="02020603050405020304" pitchFamily="18" charset="0"/>
                <a:cs typeface="Times New Roman" panose="02020603050405020304" pitchFamily="18" charset="0"/>
              </a:rPr>
              <a:t>Pokemon</a:t>
            </a:r>
            <a:r>
              <a:rPr lang="en-US" sz="1800" b="1" dirty="0">
                <a:solidFill>
                  <a:srgbClr val="E6F4F1"/>
                </a:solidFill>
                <a:latin typeface="Times New Roman" panose="02020603050405020304" pitchFamily="18" charset="0"/>
                <a:cs typeface="Times New Roman" panose="02020603050405020304" pitchFamily="18" charset="0"/>
              </a:rPr>
              <a:t> Dataset — </a:t>
            </a:r>
            <a:r>
              <a:rPr lang="en-US" sz="1800" b="1" dirty="0" err="1">
                <a:solidFill>
                  <a:srgbClr val="E6F4F1"/>
                </a:solidFill>
                <a:latin typeface="Times New Roman" panose="02020603050405020304" pitchFamily="18" charset="0"/>
                <a:cs typeface="Times New Roman" panose="02020603050405020304" pitchFamily="18" charset="0"/>
              </a:rPr>
              <a:t>Botnoi</a:t>
            </a:r>
            <a:r>
              <a:rPr lang="en-US" sz="1800" b="1" dirty="0">
                <a:solidFill>
                  <a:srgbClr val="E6F4F1"/>
                </a:solidFill>
                <a:latin typeface="Times New Roman" panose="02020603050405020304" pitchFamily="18" charset="0"/>
                <a:cs typeface="Times New Roman" panose="02020603050405020304" pitchFamily="18" charset="0"/>
              </a:rPr>
              <a:t> Classroom</a:t>
            </a:r>
            <a:r>
              <a:rPr lang="en-US" sz="1800" dirty="0">
                <a:solidFill>
                  <a:srgbClr val="E6F4F1"/>
                </a:solidFill>
                <a:latin typeface="Times New Roman" panose="02020603050405020304" pitchFamily="18" charset="0"/>
                <a:cs typeface="Times New Roman" panose="02020603050405020304" pitchFamily="18" charset="0"/>
              </a:rPr>
              <a:t>, https://medium.com/@tamagotchii/unsupervised-learning-clustering-and-pca-pokemon-dataset-botnoi-classroom-7f51c20ab78f</a:t>
            </a:r>
          </a:p>
          <a:p>
            <a:pPr marL="0" indent="0">
              <a:buNone/>
            </a:pPr>
            <a:endParaRPr lang="en-US" sz="1800" dirty="0">
              <a:solidFill>
                <a:srgbClr val="E6F4F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2085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A406-719C-4AD1-8E81-9D2E2588B43B}"/>
              </a:ext>
            </a:extLst>
          </p:cNvPr>
          <p:cNvSpPr>
            <a:spLocks noGrp="1"/>
          </p:cNvSpPr>
          <p:nvPr>
            <p:ph type="title"/>
          </p:nvPr>
        </p:nvSpPr>
        <p:spPr/>
        <p:txBody>
          <a:bodyPr/>
          <a:lstStyle/>
          <a:p>
            <a:r>
              <a:rPr lang="en-US" b="1" dirty="0">
                <a:solidFill>
                  <a:srgbClr val="E6F4F1"/>
                </a:solidFill>
                <a:latin typeface="Montserrat" panose="00000500000000000000" pitchFamily="2" charset="0"/>
                <a:cs typeface="Mitr" panose="00000500000000000000" pitchFamily="2" charset="-34"/>
              </a:rPr>
              <a:t>Further Reading : </a:t>
            </a:r>
          </a:p>
        </p:txBody>
      </p:sp>
      <p:sp>
        <p:nvSpPr>
          <p:cNvPr id="3" name="Content Placeholder 2">
            <a:extLst>
              <a:ext uri="{FF2B5EF4-FFF2-40B4-BE49-F238E27FC236}">
                <a16:creationId xmlns:a16="http://schemas.microsoft.com/office/drawing/2014/main" id="{BD321828-C13E-41FC-A8CA-09421B3B3590}"/>
              </a:ext>
            </a:extLst>
          </p:cNvPr>
          <p:cNvSpPr>
            <a:spLocks noGrp="1"/>
          </p:cNvSpPr>
          <p:nvPr>
            <p:ph idx="1"/>
          </p:nvPr>
        </p:nvSpPr>
        <p:spPr>
          <a:xfrm>
            <a:off x="838199" y="1690688"/>
            <a:ext cx="10938831" cy="4351338"/>
          </a:xfrm>
        </p:spPr>
        <p:txBody>
          <a:bodyPr>
            <a:noAutofit/>
          </a:bodyPr>
          <a:lstStyle/>
          <a:p>
            <a:pPr marL="0" indent="0">
              <a:buNone/>
            </a:pPr>
            <a:endParaRPr lang="en-US" sz="1800" dirty="0">
              <a:solidFill>
                <a:srgbClr val="E6F4F1"/>
              </a:solidFill>
              <a:latin typeface="Times New Roman" panose="02020603050405020304" pitchFamily="18" charset="0"/>
              <a:cs typeface="Times New Roman" panose="02020603050405020304" pitchFamily="18" charset="0"/>
            </a:endParaRPr>
          </a:p>
          <a:p>
            <a:pPr marL="0" indent="0">
              <a:buNone/>
            </a:pPr>
            <a:r>
              <a:rPr lang="en-US" sz="2000" b="1" dirty="0">
                <a:solidFill>
                  <a:srgbClr val="FFC000"/>
                </a:solidFill>
                <a:latin typeface="Georgia" panose="02040502050405020303" pitchFamily="18" charset="0"/>
                <a:cs typeface="Times New Roman" panose="02020603050405020304" pitchFamily="18" charset="0"/>
              </a:rPr>
              <a:t>Visualization</a:t>
            </a:r>
          </a:p>
          <a:p>
            <a:pPr marL="0" indent="0">
              <a:buNone/>
            </a:pPr>
            <a:r>
              <a:rPr lang="en-US" sz="1800" dirty="0" err="1">
                <a:solidFill>
                  <a:srgbClr val="E6F4F1"/>
                </a:solidFill>
                <a:latin typeface="Times New Roman" panose="02020603050405020304" pitchFamily="18" charset="0"/>
                <a:cs typeface="Times New Roman" panose="02020603050405020304" pitchFamily="18" charset="0"/>
              </a:rPr>
              <a:t>Thanakorn</a:t>
            </a:r>
            <a:r>
              <a:rPr lang="en-US" sz="1800" dirty="0">
                <a:solidFill>
                  <a:srgbClr val="E6F4F1"/>
                </a:solidFill>
                <a:latin typeface="Times New Roman" panose="02020603050405020304" pitchFamily="18" charset="0"/>
                <a:cs typeface="Times New Roman" panose="02020603050405020304" pitchFamily="18" charset="0"/>
              </a:rPr>
              <a:t> </a:t>
            </a:r>
            <a:r>
              <a:rPr lang="en-US" sz="1800" dirty="0" err="1">
                <a:solidFill>
                  <a:srgbClr val="E6F4F1"/>
                </a:solidFill>
                <a:latin typeface="Times New Roman" panose="02020603050405020304" pitchFamily="18" charset="0"/>
                <a:cs typeface="Times New Roman" panose="02020603050405020304" pitchFamily="18" charset="0"/>
              </a:rPr>
              <a:t>Thaminkaew</a:t>
            </a:r>
            <a:r>
              <a:rPr lang="en-US" sz="1800" dirty="0">
                <a:solidFill>
                  <a:srgbClr val="E6F4F1"/>
                </a:solidFill>
                <a:latin typeface="Times New Roman" panose="02020603050405020304" pitchFamily="18" charset="0"/>
                <a:cs typeface="Times New Roman" panose="02020603050405020304" pitchFamily="18" charset="0"/>
              </a:rPr>
              <a:t>. </a:t>
            </a:r>
            <a:r>
              <a:rPr lang="th-TH" sz="1800" b="1" dirty="0">
                <a:solidFill>
                  <a:srgbClr val="E6F4F1"/>
                </a:solidFill>
                <a:latin typeface="Times New Roman" panose="02020603050405020304" pitchFamily="18" charset="0"/>
                <a:cs typeface="Nakaracha" panose="02000000000000000000" pitchFamily="2" charset="-34"/>
              </a:rPr>
              <a:t>เรียนรู้วิธีการสร้าง </a:t>
            </a:r>
            <a:r>
              <a:rPr lang="en-US" sz="1800" b="1" dirty="0">
                <a:solidFill>
                  <a:srgbClr val="E6F4F1"/>
                </a:solidFill>
                <a:latin typeface="Times New Roman" panose="02020603050405020304" pitchFamily="18" charset="0"/>
                <a:cs typeface="Times New Roman" panose="02020603050405020304" pitchFamily="18" charset="0"/>
              </a:rPr>
              <a:t>Interactive Visualization </a:t>
            </a:r>
            <a:r>
              <a:rPr lang="th-TH" sz="1800" b="1" dirty="0">
                <a:solidFill>
                  <a:srgbClr val="E6F4F1"/>
                </a:solidFill>
                <a:latin typeface="Times New Roman" panose="02020603050405020304" pitchFamily="18" charset="0"/>
                <a:cs typeface="Nakaracha" panose="02000000000000000000" pitchFamily="2" charset="-34"/>
              </a:rPr>
              <a:t>ด้วย </a:t>
            </a:r>
            <a:r>
              <a:rPr lang="en-US" sz="1800" b="1" dirty="0" err="1">
                <a:solidFill>
                  <a:srgbClr val="E6F4F1"/>
                </a:solidFill>
                <a:latin typeface="Times New Roman" panose="02020603050405020304" pitchFamily="18" charset="0"/>
                <a:cs typeface="Times New Roman" panose="02020603050405020304" pitchFamily="18" charset="0"/>
              </a:rPr>
              <a:t>Plotly</a:t>
            </a:r>
            <a:r>
              <a:rPr lang="en-US" sz="1800" b="1" dirty="0">
                <a:solidFill>
                  <a:srgbClr val="E6F4F1"/>
                </a:solidFill>
                <a:latin typeface="Times New Roman" panose="02020603050405020304" pitchFamily="18" charset="0"/>
                <a:cs typeface="Times New Roman" panose="02020603050405020304" pitchFamily="18" charset="0"/>
              </a:rPr>
              <a:t>. </a:t>
            </a:r>
            <a:r>
              <a:rPr lang="en-US" sz="1800" dirty="0">
                <a:solidFill>
                  <a:srgbClr val="E6F4F1"/>
                </a:solidFill>
                <a:latin typeface="Times New Roman" panose="02020603050405020304" pitchFamily="18" charset="0"/>
                <a:cs typeface="Times New Roman" panose="02020603050405020304" pitchFamily="18" charset="0"/>
              </a:rPr>
              <a:t>https://bigdata.go.th/big-data-101/interactive-visualization-with-plotly/</a:t>
            </a:r>
          </a:p>
          <a:p>
            <a:pPr marL="0" indent="0">
              <a:buNone/>
            </a:pPr>
            <a:endParaRPr lang="th-TH" sz="1800" dirty="0">
              <a:solidFill>
                <a:srgbClr val="E6F4F1"/>
              </a:solidFill>
              <a:latin typeface="Times New Roman" panose="02020603050405020304" pitchFamily="18" charset="0"/>
              <a:cs typeface="Nakaracha" panose="02000000000000000000" pitchFamily="2" charset="-34"/>
            </a:endParaRPr>
          </a:p>
          <a:p>
            <a:pPr marL="0" indent="0">
              <a:buNone/>
            </a:pPr>
            <a:r>
              <a:rPr lang="en-US" sz="1800" dirty="0" err="1">
                <a:solidFill>
                  <a:srgbClr val="E6F4F1"/>
                </a:solidFill>
                <a:latin typeface="Times New Roman" panose="02020603050405020304" pitchFamily="18" charset="0"/>
                <a:cs typeface="Times New Roman" panose="02020603050405020304" pitchFamily="18" charset="0"/>
              </a:rPr>
              <a:t>Chatdanai</a:t>
            </a:r>
            <a:r>
              <a:rPr lang="en-US" sz="1800" dirty="0">
                <a:solidFill>
                  <a:srgbClr val="E6F4F1"/>
                </a:solidFill>
                <a:latin typeface="Times New Roman" panose="02020603050405020304" pitchFamily="18" charset="0"/>
                <a:cs typeface="Times New Roman" panose="02020603050405020304" pitchFamily="18" charset="0"/>
              </a:rPr>
              <a:t> </a:t>
            </a:r>
            <a:r>
              <a:rPr lang="en-US" sz="1800" dirty="0" err="1">
                <a:solidFill>
                  <a:srgbClr val="E6F4F1"/>
                </a:solidFill>
                <a:latin typeface="Times New Roman" panose="02020603050405020304" pitchFamily="18" charset="0"/>
                <a:cs typeface="Times New Roman" panose="02020603050405020304" pitchFamily="18" charset="0"/>
              </a:rPr>
              <a:t>Lumdee</a:t>
            </a:r>
            <a:r>
              <a:rPr lang="en-US" sz="1800" dirty="0">
                <a:solidFill>
                  <a:srgbClr val="E6F4F1"/>
                </a:solidFill>
                <a:latin typeface="Times New Roman" panose="02020603050405020304" pitchFamily="18" charset="0"/>
                <a:cs typeface="Times New Roman" panose="02020603050405020304" pitchFamily="18" charset="0"/>
              </a:rPr>
              <a:t>. </a:t>
            </a:r>
            <a:r>
              <a:rPr lang="en-US" sz="1800" b="1" dirty="0">
                <a:solidFill>
                  <a:srgbClr val="E6F4F1"/>
                </a:solidFill>
                <a:latin typeface="Times New Roman" panose="02020603050405020304" pitchFamily="18" charset="0"/>
                <a:cs typeface="Times New Roman" panose="02020603050405020304" pitchFamily="18" charset="0"/>
              </a:rPr>
              <a:t>Open Data(Science) Thailand, peeking on government spending</a:t>
            </a:r>
            <a:r>
              <a:rPr lang="en-US" sz="1800" dirty="0">
                <a:solidFill>
                  <a:srgbClr val="E6F4F1"/>
                </a:solidFill>
                <a:latin typeface="Times New Roman" panose="02020603050405020304" pitchFamily="18" charset="0"/>
                <a:cs typeface="Times New Roman" panose="02020603050405020304" pitchFamily="18" charset="0"/>
              </a:rPr>
              <a:t>. https://clumdee.github.io/blog/open-data-science-thailand/ </a:t>
            </a:r>
          </a:p>
          <a:p>
            <a:pPr marL="0" indent="0">
              <a:buNone/>
            </a:pPr>
            <a:endParaRPr lang="en-US" sz="1800" dirty="0">
              <a:solidFill>
                <a:srgbClr val="E6F4F1"/>
              </a:solidFill>
              <a:latin typeface="Times New Roman" panose="02020603050405020304" pitchFamily="18" charset="0"/>
              <a:cs typeface="Times New Roman" panose="02020603050405020304" pitchFamily="18" charset="0"/>
            </a:endParaRPr>
          </a:p>
          <a:p>
            <a:pPr marL="0" indent="0">
              <a:buNone/>
            </a:pPr>
            <a:r>
              <a:rPr lang="en-US" sz="1800" i="0" dirty="0" err="1">
                <a:solidFill>
                  <a:srgbClr val="E6F4F1"/>
                </a:solidFill>
                <a:effectLst/>
                <a:latin typeface="Times New Roman" panose="02020603050405020304" pitchFamily="18" charset="0"/>
                <a:cs typeface="Times New Roman" panose="02020603050405020304" pitchFamily="18" charset="0"/>
              </a:rPr>
              <a:t>Moorissa</a:t>
            </a:r>
            <a:r>
              <a:rPr lang="en-US" sz="1800" i="0" dirty="0">
                <a:solidFill>
                  <a:srgbClr val="E6F4F1"/>
                </a:solidFill>
                <a:effectLst/>
                <a:latin typeface="Times New Roman" panose="02020603050405020304" pitchFamily="18" charset="0"/>
                <a:cs typeface="Times New Roman" panose="02020603050405020304" pitchFamily="18" charset="0"/>
              </a:rPr>
              <a:t> </a:t>
            </a:r>
            <a:r>
              <a:rPr lang="en-US" sz="1800" i="0" dirty="0" err="1">
                <a:solidFill>
                  <a:srgbClr val="E6F4F1"/>
                </a:solidFill>
                <a:effectLst/>
                <a:latin typeface="Times New Roman" panose="02020603050405020304" pitchFamily="18" charset="0"/>
                <a:cs typeface="Times New Roman" panose="02020603050405020304" pitchFamily="18" charset="0"/>
              </a:rPr>
              <a:t>Tjokro</a:t>
            </a:r>
            <a:r>
              <a:rPr lang="en-US" sz="1800" i="0" dirty="0">
                <a:solidFill>
                  <a:srgbClr val="E6F4F1"/>
                </a:solidFill>
                <a:effectLst/>
                <a:latin typeface="Times New Roman" panose="02020603050405020304" pitchFamily="18" charset="0"/>
                <a:cs typeface="Times New Roman" panose="02020603050405020304" pitchFamily="18" charset="0"/>
              </a:rPr>
              <a:t>. </a:t>
            </a:r>
            <a:r>
              <a:rPr lang="en-US" sz="1800" b="1" i="0" dirty="0">
                <a:solidFill>
                  <a:srgbClr val="E6F4F1"/>
                </a:solidFill>
                <a:effectLst/>
                <a:latin typeface="Times New Roman" panose="02020603050405020304" pitchFamily="18" charset="0"/>
                <a:cs typeface="Times New Roman" panose="02020603050405020304" pitchFamily="18" charset="0"/>
              </a:rPr>
              <a:t>The Sweet Spot of </a:t>
            </a:r>
            <a:r>
              <a:rPr lang="en-US" sz="1800" b="1" i="0" dirty="0" err="1">
                <a:solidFill>
                  <a:srgbClr val="E6F4F1"/>
                </a:solidFill>
                <a:effectLst/>
                <a:latin typeface="Times New Roman" panose="02020603050405020304" pitchFamily="18" charset="0"/>
                <a:cs typeface="Times New Roman" panose="02020603050405020304" pitchFamily="18" charset="0"/>
              </a:rPr>
              <a:t>Plotly</a:t>
            </a:r>
            <a:r>
              <a:rPr lang="en-US" sz="1800" b="1" i="0" dirty="0">
                <a:solidFill>
                  <a:srgbClr val="E6F4F1"/>
                </a:solidFill>
                <a:effectLst/>
                <a:latin typeface="Times New Roman" panose="02020603050405020304" pitchFamily="18" charset="0"/>
                <a:cs typeface="Times New Roman" panose="02020603050405020304" pitchFamily="18" charset="0"/>
              </a:rPr>
              <a:t>. </a:t>
            </a:r>
            <a:r>
              <a:rPr lang="en-US" sz="1800" dirty="0">
                <a:solidFill>
                  <a:srgbClr val="E6F4F1"/>
                </a:solidFill>
                <a:latin typeface="Times New Roman" panose="02020603050405020304" pitchFamily="18" charset="0"/>
                <a:cs typeface="Times New Roman" panose="02020603050405020304" pitchFamily="18" charset="0"/>
              </a:rPr>
              <a:t>https://towardsdatascience.com/the-sweet-spot-of-plotly-c6e1342e3544</a:t>
            </a:r>
          </a:p>
          <a:p>
            <a:pPr marL="0" indent="0">
              <a:buNone/>
            </a:pPr>
            <a:endParaRPr lang="en-US" sz="1800" dirty="0">
              <a:solidFill>
                <a:srgbClr val="E6F4F1"/>
              </a:solidFill>
              <a:latin typeface="Times New Roman" panose="02020603050405020304" pitchFamily="18" charset="0"/>
              <a:cs typeface="Times New Roman" panose="02020603050405020304" pitchFamily="18" charset="0"/>
            </a:endParaRPr>
          </a:p>
          <a:p>
            <a:pPr marL="0" indent="0">
              <a:buNone/>
            </a:pPr>
            <a:endParaRPr lang="en-US" sz="1800" dirty="0">
              <a:solidFill>
                <a:srgbClr val="E6F4F1"/>
              </a:solidFill>
              <a:latin typeface="Times New Roman" panose="02020603050405020304" pitchFamily="18" charset="0"/>
              <a:cs typeface="Times New Roman" panose="02020603050405020304" pitchFamily="18" charset="0"/>
            </a:endParaRPr>
          </a:p>
          <a:p>
            <a:pPr marL="0" indent="0">
              <a:buNone/>
            </a:pPr>
            <a:endParaRPr lang="en-US" sz="1400" dirty="0">
              <a:solidFill>
                <a:srgbClr val="E6F4F1"/>
              </a:solidFill>
              <a:latin typeface="Georgia" panose="02040502050405020303" pitchFamily="18" charset="0"/>
              <a:cs typeface="Times New Roman" panose="02020603050405020304" pitchFamily="18" charset="0"/>
            </a:endParaRPr>
          </a:p>
          <a:p>
            <a:pPr marL="0" indent="0">
              <a:buNone/>
            </a:pPr>
            <a:endParaRPr lang="en-US" sz="1400" dirty="0">
              <a:solidFill>
                <a:srgbClr val="E6F4F1"/>
              </a:solidFill>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8444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8340-B738-4A3C-A026-69952A76CB00}"/>
              </a:ext>
            </a:extLst>
          </p:cNvPr>
          <p:cNvSpPr>
            <a:spLocks noGrp="1"/>
          </p:cNvSpPr>
          <p:nvPr>
            <p:ph type="title"/>
          </p:nvPr>
        </p:nvSpPr>
        <p:spPr/>
        <p:txBody>
          <a:bodyPr/>
          <a:lstStyle/>
          <a:p>
            <a:r>
              <a:rPr lang="en-US" b="1" dirty="0">
                <a:solidFill>
                  <a:schemeClr val="bg1"/>
                </a:solidFill>
                <a:latin typeface="Montserrat" panose="00000500000000000000" pitchFamily="2" charset="0"/>
                <a:cs typeface="Kanit" pitchFamily="2" charset="-34"/>
              </a:rPr>
              <a:t>Province’s strictness zone</a:t>
            </a:r>
          </a:p>
        </p:txBody>
      </p:sp>
      <p:sp>
        <p:nvSpPr>
          <p:cNvPr id="8" name="TextBox 7">
            <a:extLst>
              <a:ext uri="{FF2B5EF4-FFF2-40B4-BE49-F238E27FC236}">
                <a16:creationId xmlns:a16="http://schemas.microsoft.com/office/drawing/2014/main" id="{8D6B8F57-4AD3-4D8F-9AF6-2E34B34C539E}"/>
              </a:ext>
            </a:extLst>
          </p:cNvPr>
          <p:cNvSpPr txBox="1"/>
          <p:nvPr/>
        </p:nvSpPr>
        <p:spPr>
          <a:xfrm>
            <a:off x="8481001" y="2010825"/>
            <a:ext cx="3834461" cy="3267946"/>
          </a:xfrm>
          <a:prstGeom prst="rect">
            <a:avLst/>
          </a:prstGeom>
          <a:noFill/>
        </p:spPr>
        <p:txBody>
          <a:bodyPr wrap="square">
            <a:spAutoFit/>
          </a:bodyPr>
          <a:lstStyle/>
          <a:p>
            <a:r>
              <a:rPr lang="en-US" sz="2000" b="1" i="0" dirty="0">
                <a:solidFill>
                  <a:srgbClr val="E6F4F1"/>
                </a:solidFill>
                <a:effectLst/>
                <a:latin typeface="Georgia" panose="02040502050405020303" pitchFamily="18" charset="0"/>
              </a:rPr>
              <a:t>(</a:t>
            </a:r>
            <a:r>
              <a:rPr lang="en-US" sz="2000" dirty="0">
                <a:solidFill>
                  <a:srgbClr val="E6F4F1"/>
                </a:solidFill>
                <a:latin typeface="Georgia" panose="02040502050405020303" pitchFamily="18" charset="0"/>
                <a:ea typeface="Open Sans" pitchFamily="2" charset="0"/>
                <a:cs typeface="Open Sans" pitchFamily="2" charset="0"/>
              </a:rPr>
              <a:t>29 October 21)</a:t>
            </a:r>
            <a:endParaRPr lang="en-US" sz="2000" b="1" i="0" dirty="0">
              <a:solidFill>
                <a:srgbClr val="E6F4F1"/>
              </a:solidFill>
              <a:effectLst/>
              <a:latin typeface="Georgia" panose="02040502050405020303" pitchFamily="18" charset="0"/>
            </a:endParaRPr>
          </a:p>
          <a:p>
            <a:r>
              <a:rPr lang="en-US" sz="2000" b="1" i="0" dirty="0">
                <a:solidFill>
                  <a:srgbClr val="E6F4F1"/>
                </a:solidFill>
                <a:effectLst/>
                <a:latin typeface="Georgia" panose="02040502050405020303" pitchFamily="18" charset="0"/>
              </a:rPr>
              <a:t>Levels of restriction</a:t>
            </a:r>
            <a:endParaRPr lang="th-TH" sz="2000" b="1" i="0" dirty="0">
              <a:solidFill>
                <a:srgbClr val="E6F4F1"/>
              </a:solidFill>
              <a:effectLst/>
              <a:latin typeface="Georgia" panose="02040502050405020303" pitchFamily="18" charset="0"/>
            </a:endParaRPr>
          </a:p>
          <a:p>
            <a:r>
              <a:rPr lang="en-US" sz="2000" b="1" i="0" dirty="0">
                <a:solidFill>
                  <a:srgbClr val="E6F4F1"/>
                </a:solidFill>
                <a:effectLst/>
                <a:latin typeface="Georgia" panose="02040502050405020303" pitchFamily="18" charset="0"/>
              </a:rPr>
              <a:t> </a:t>
            </a:r>
          </a:p>
          <a:p>
            <a:pPr marL="457200" indent="-457200">
              <a:lnSpc>
                <a:spcPct val="150000"/>
              </a:lnSpc>
              <a:buFont typeface="Arial" panose="020B0604020202020204" pitchFamily="34" charset="0"/>
              <a:buChar char="•"/>
            </a:pPr>
            <a:r>
              <a:rPr lang="en-US" sz="2000" b="0" i="0" dirty="0">
                <a:solidFill>
                  <a:srgbClr val="C00000"/>
                </a:solidFill>
                <a:effectLst/>
                <a:latin typeface="Georgia" panose="02040502050405020303" pitchFamily="18" charset="0"/>
              </a:rPr>
              <a:t>Dark Red</a:t>
            </a:r>
            <a:endParaRPr lang="th-TH" sz="2000" b="0" i="0" dirty="0">
              <a:solidFill>
                <a:srgbClr val="C00000"/>
              </a:solidFill>
              <a:effectLst/>
              <a:latin typeface="Georgia" panose="02040502050405020303" pitchFamily="18" charset="0"/>
            </a:endParaRPr>
          </a:p>
          <a:p>
            <a:pPr marL="457200" indent="-457200">
              <a:lnSpc>
                <a:spcPct val="150000"/>
              </a:lnSpc>
              <a:buFont typeface="Arial" panose="020B0604020202020204" pitchFamily="34" charset="0"/>
              <a:buChar char="•"/>
            </a:pPr>
            <a:r>
              <a:rPr lang="en-US" sz="2000" b="0" i="0" dirty="0">
                <a:solidFill>
                  <a:srgbClr val="FF0000"/>
                </a:solidFill>
                <a:effectLst/>
                <a:latin typeface="Georgia" panose="02040502050405020303" pitchFamily="18" charset="0"/>
              </a:rPr>
              <a:t>Red</a:t>
            </a:r>
            <a:endParaRPr lang="th-TH" sz="2000" b="0" i="0" dirty="0">
              <a:solidFill>
                <a:srgbClr val="FF0000"/>
              </a:solidFill>
              <a:effectLst/>
              <a:latin typeface="Georgia" panose="02040502050405020303" pitchFamily="18" charset="0"/>
            </a:endParaRPr>
          </a:p>
          <a:p>
            <a:pPr marL="457200" indent="-457200">
              <a:lnSpc>
                <a:spcPct val="150000"/>
              </a:lnSpc>
              <a:buFont typeface="Arial" panose="020B0604020202020204" pitchFamily="34" charset="0"/>
              <a:buChar char="•"/>
            </a:pPr>
            <a:r>
              <a:rPr lang="en-US" sz="2000" b="0" i="0" dirty="0">
                <a:solidFill>
                  <a:srgbClr val="FF8946"/>
                </a:solidFill>
                <a:effectLst/>
                <a:latin typeface="Georgia" panose="02040502050405020303" pitchFamily="18" charset="0"/>
              </a:rPr>
              <a:t>Orange</a:t>
            </a:r>
            <a:r>
              <a:rPr lang="en-US" sz="2000" b="0" i="0" dirty="0">
                <a:solidFill>
                  <a:schemeClr val="accent2">
                    <a:lumMod val="75000"/>
                  </a:schemeClr>
                </a:solidFill>
                <a:effectLst/>
                <a:latin typeface="Georgia" panose="02040502050405020303" pitchFamily="18" charset="0"/>
              </a:rPr>
              <a:t> </a:t>
            </a:r>
            <a:endParaRPr lang="th-TH" sz="2000" b="0" i="0" dirty="0">
              <a:solidFill>
                <a:schemeClr val="accent2">
                  <a:lumMod val="75000"/>
                </a:schemeClr>
              </a:solidFill>
              <a:effectLst/>
              <a:latin typeface="Georgia" panose="02040502050405020303" pitchFamily="18" charset="0"/>
            </a:endParaRPr>
          </a:p>
          <a:p>
            <a:pPr marL="457200" indent="-457200">
              <a:lnSpc>
                <a:spcPct val="150000"/>
              </a:lnSpc>
              <a:buFont typeface="Arial" panose="020B0604020202020204" pitchFamily="34" charset="0"/>
              <a:buChar char="•"/>
            </a:pPr>
            <a:r>
              <a:rPr lang="en-US" sz="2000" b="0" i="0" dirty="0">
                <a:solidFill>
                  <a:schemeClr val="accent4"/>
                </a:solidFill>
                <a:effectLst/>
                <a:latin typeface="Georgia" panose="02040502050405020303" pitchFamily="18" charset="0"/>
              </a:rPr>
              <a:t>Yellow</a:t>
            </a:r>
            <a:endParaRPr lang="th-TH" sz="2000" dirty="0">
              <a:solidFill>
                <a:srgbClr val="00B0F0"/>
              </a:solidFill>
              <a:latin typeface="Georgia" panose="02040502050405020303" pitchFamily="18" charset="0"/>
            </a:endParaRPr>
          </a:p>
          <a:p>
            <a:pPr marL="457200" indent="-457200">
              <a:lnSpc>
                <a:spcPct val="150000"/>
              </a:lnSpc>
              <a:buFont typeface="Arial" panose="020B0604020202020204" pitchFamily="34" charset="0"/>
              <a:buChar char="•"/>
            </a:pPr>
            <a:r>
              <a:rPr lang="en-US" sz="2000" dirty="0">
                <a:solidFill>
                  <a:srgbClr val="00B0F0"/>
                </a:solidFill>
                <a:latin typeface="Georgia" panose="02040502050405020303" pitchFamily="18" charset="0"/>
              </a:rPr>
              <a:t>Blue</a:t>
            </a:r>
          </a:p>
        </p:txBody>
      </p:sp>
      <p:pic>
        <p:nvPicPr>
          <p:cNvPr id="5126" name="Picture 6" descr="อาจเป็นรูปภาพของ ข้อความพูดว่า &quot;ระดับขงพินส ของโรคติดเชื้อไวรัสโคโรนา 2019 พื้นที่ควบคุมสูงสุด และเข้มงวด จังหวัด พ.ย. 64) จังหวัดจันทบุรี จังหวัดตาก จังหวัดนครศรีธรรมราช จังหวัดนราธิวาส จังห วัดปัตตานี จังหวัดยะลา จังหวัดสงขลา พื้นที่ควบคุมสูงสุด 38 จังหวัด จังหวัดกาญจนบุรี จังหวัดขอนแก่น จังหวัดชลบุรี จังหวัดเชียงราย จังหวัดเชียงใหม่ จังหวัดตราด จังหวัดนครปฐม จังหวัดนครนายก จังหวัดนครราชสีมา จังหวัดนครสวรรค์ จังหวัดนนทบุรี จังหวัดปทุมธานี จังหวัดประจวบคีรีขันธ์ จังหวัดปราจีนบุรี จังหวัดพระนครศรีอยุธยา จังหวัดพัทลุง จังหวัดพิจิตร จังหวัดพิษณุโลก จังหวัดเพชรบุรี จังหวัด จังหวัดระนอง จังหวัดระยอง จังหวัดราชบุรี จังหวัดลพบุรี จังหวัดสตูล จังหวัดสมุทรปราการ จังหวัดสมุทรสงคราม จังหวัดสมุทรสาคร จังหวัดสระแก้ว จังหวัดสุพรรณบุรี จังหวัดสุราษฎร์ธานี จังหวัดอ่างทอง จังหวัดอุดรธานี จังหวัดอุบลราชธานี จังหวัดกาฬสินธุ์ จังหวัดกำแพงเพชร จังหวัดชัยนาท จังหวัดชัยภูมิ จังหวัดบุรีรัมย์ จังหวัดพะเยา จังหวัดแพร่ จังหวัดมหาสารคาม จังหวัดแม่ฮ่องสอน จังหวัดยโสธร จังหวัดร้อยเอ็ด จังหวัดลำปาง จังหวัดเลย จังหวัดสุโขทัย จังหวัดสุรินทร์ จังหวัดหนองคาย จังหวัดหนองบัวลำภู จังหวัดอุตรดิตถ์ จังหวัดอุทัยธานี จังหวัดอำนาจเจริญ จังหวัดศรีสะเกษ พื้นที่ควบคุม จังหวัด พื้นที่เฝ้าระวังสูง 5จังหวัด Universal Prevention, COVID Free Setting และมาตรการป้องกันควบคุมโรค ตามราชการกำหนดอย่างเคร่งครัด จังหวัดนครพนม จังหวัดน่าน จังหวัดบึงกาฬ จังหวัดมุกดาหาร จังหวัดสกลนคร พื้นที่นำร่องท่องเที่ยว จังหวัด กรุงเทพมหานคร จังหวัดกระบี่ จังหวัดพังงา จังหวัดภูเก็ต (จังหวัดอื่นดำเนินการบางพื้นที่) ทั้ง ประชุมศบค.&quot;">
            <a:extLst>
              <a:ext uri="{FF2B5EF4-FFF2-40B4-BE49-F238E27FC236}">
                <a16:creationId xmlns:a16="http://schemas.microsoft.com/office/drawing/2014/main" id="{A08F1528-057A-45DD-AEBF-6185AF8B68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260" r="-277"/>
          <a:stretch/>
        </p:blipFill>
        <p:spPr bwMode="auto">
          <a:xfrm>
            <a:off x="641520" y="1727262"/>
            <a:ext cx="7518100" cy="42062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308B8D3-3474-4AD2-8EE6-7879123E7A01}"/>
              </a:ext>
            </a:extLst>
          </p:cNvPr>
          <p:cNvSpPr txBox="1"/>
          <p:nvPr/>
        </p:nvSpPr>
        <p:spPr>
          <a:xfrm>
            <a:off x="0" y="6253639"/>
            <a:ext cx="11476760" cy="609398"/>
          </a:xfrm>
          <a:prstGeom prst="rect">
            <a:avLst/>
          </a:prstGeom>
          <a:noFill/>
        </p:spPr>
        <p:txBody>
          <a:bodyPr wrap="square">
            <a:spAutoFit/>
          </a:bodyPr>
          <a:lstStyle/>
          <a:p>
            <a:r>
              <a:rPr lang="en-US" sz="1400" b="1" dirty="0">
                <a:solidFill>
                  <a:schemeClr val="bg1"/>
                </a:solidFill>
                <a:latin typeface="Times New Roman" panose="02020603050405020304" pitchFamily="18" charset="0"/>
                <a:cs typeface="Times New Roman" panose="02020603050405020304" pitchFamily="18" charset="0"/>
              </a:rPr>
              <a:t>Source : </a:t>
            </a:r>
            <a:r>
              <a:rPr lang="en-US" sz="1400" dirty="0">
                <a:solidFill>
                  <a:schemeClr val="bg1"/>
                </a:solidFill>
                <a:latin typeface="Times New Roman" panose="02020603050405020304" pitchFamily="18" charset="0"/>
                <a:cs typeface="Times New Roman" panose="02020603050405020304" pitchFamily="18" charset="0"/>
              </a:rPr>
              <a:t>	</a:t>
            </a:r>
            <a:r>
              <a:rPr lang="th-TH" sz="1400" dirty="0">
                <a:solidFill>
                  <a:schemeClr val="bg1"/>
                </a:solidFill>
                <a:latin typeface="Times New Roman" panose="02020603050405020304" pitchFamily="18" charset="0"/>
                <a:cs typeface="Times New Roman" panose="02020603050405020304" pitchFamily="18" charset="0"/>
              </a:rPr>
              <a:t>ศูนย์ข้อมูล </a:t>
            </a:r>
            <a:r>
              <a:rPr lang="en-US" sz="1400" dirty="0">
                <a:solidFill>
                  <a:schemeClr val="bg1"/>
                </a:solidFill>
                <a:latin typeface="Times New Roman" panose="02020603050405020304" pitchFamily="18" charset="0"/>
                <a:cs typeface="Times New Roman" panose="02020603050405020304" pitchFamily="18" charset="0"/>
              </a:rPr>
              <a:t>COVID-19, </a:t>
            </a:r>
            <a:r>
              <a:rPr lang="th-TH" sz="1400" dirty="0">
                <a:solidFill>
                  <a:schemeClr val="bg1"/>
                </a:solidFill>
                <a:latin typeface="Times New Roman" panose="02020603050405020304" pitchFamily="18" charset="0"/>
                <a:cs typeface="Times New Roman" panose="02020603050405020304" pitchFamily="18" charset="0"/>
              </a:rPr>
              <a:t>กรมประชาสัมพันธ์. </a:t>
            </a:r>
            <a:r>
              <a:rPr lang="th-TH" sz="1400" b="1" dirty="0">
                <a:solidFill>
                  <a:schemeClr val="bg1"/>
                </a:solidFill>
                <a:latin typeface="Times New Roman" panose="02020603050405020304" pitchFamily="18" charset="0"/>
                <a:cs typeface="Times New Roman" panose="02020603050405020304" pitchFamily="18" charset="0"/>
              </a:rPr>
              <a:t>รวมสไลด์แถลงสถานการณ์โควิด-19 จาก ศบค. วันศุกร์ที่ 29 ตุลาคม 2564</a:t>
            </a:r>
            <a:r>
              <a:rPr lang="th-TH" sz="1400" dirty="0">
                <a:solidFill>
                  <a:schemeClr val="bg1"/>
                </a:solidFill>
                <a:latin typeface="Times New Roman" panose="02020603050405020304" pitchFamily="18" charset="0"/>
                <a:cs typeface="Times New Roman" panose="02020603050405020304" pitchFamily="18" charset="0"/>
              </a:rPr>
              <a:t>. </a:t>
            </a:r>
            <a:r>
              <a:rPr lang="en-US" sz="1400" dirty="0">
                <a:solidFill>
                  <a:schemeClr val="bg1"/>
                </a:solidFill>
                <a:latin typeface="Times New Roman" panose="02020603050405020304" pitchFamily="18" charset="0"/>
                <a:cs typeface="Times New Roman" panose="02020603050405020304" pitchFamily="18" charset="0"/>
              </a:rPr>
              <a:t>https://www.facebook.com/informationcovid19/posts/436491864635810</a:t>
            </a:r>
          </a:p>
        </p:txBody>
      </p:sp>
    </p:spTree>
    <p:extLst>
      <p:ext uri="{BB962C8B-B14F-4D97-AF65-F5344CB8AC3E}">
        <p14:creationId xmlns:p14="http://schemas.microsoft.com/office/powerpoint/2010/main" val="2994383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040B-5AD9-496E-96B2-35AF87BD7825}"/>
              </a:ext>
            </a:extLst>
          </p:cNvPr>
          <p:cNvSpPr>
            <a:spLocks noGrp="1"/>
          </p:cNvSpPr>
          <p:nvPr>
            <p:ph type="title"/>
          </p:nvPr>
        </p:nvSpPr>
        <p:spPr/>
        <p:txBody>
          <a:bodyPr/>
          <a:lstStyle/>
          <a:p>
            <a:endParaRPr lang="en-US"/>
          </a:p>
        </p:txBody>
      </p:sp>
      <p:pic>
        <p:nvPicPr>
          <p:cNvPr id="9218" name="Picture 2" descr="AI and control of Covid-19 coronavirus">
            <a:extLst>
              <a:ext uri="{FF2B5EF4-FFF2-40B4-BE49-F238E27FC236}">
                <a16:creationId xmlns:a16="http://schemas.microsoft.com/office/drawing/2014/main" id="{E45F208D-D6C0-4A0A-AA5B-CF14ACEEF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93" y="2467076"/>
            <a:ext cx="372427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I. vs. COVID-19 | UNCTAD">
            <a:extLst>
              <a:ext uri="{FF2B5EF4-FFF2-40B4-BE49-F238E27FC236}">
                <a16:creationId xmlns:a16="http://schemas.microsoft.com/office/drawing/2014/main" id="{F7976388-B76C-4B77-AFAD-DCFD5C2F2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749" y="1543050"/>
            <a:ext cx="38100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rtificial Intelligence VS. COVID-19: Is it saving the world? – AWStreams">
            <a:extLst>
              <a:ext uri="{FF2B5EF4-FFF2-40B4-BE49-F238E27FC236}">
                <a16:creationId xmlns:a16="http://schemas.microsoft.com/office/drawing/2014/main" id="{E1E1EED7-6782-4E05-A1F6-A91314255C8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121863" y="4534101"/>
            <a:ext cx="652700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220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2DD6-8588-4ADA-B5FF-F864ADD176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A213C4-3FF1-4E24-8AA1-F8105F033900}"/>
              </a:ext>
            </a:extLst>
          </p:cNvPr>
          <p:cNvSpPr>
            <a:spLocks noGrp="1"/>
          </p:cNvSpPr>
          <p:nvPr>
            <p:ph idx="1"/>
          </p:nvPr>
        </p:nvSpPr>
        <p:spPr/>
        <p:txBody>
          <a:bodyPr/>
          <a:lstStyle/>
          <a:p>
            <a:r>
              <a:rPr lang="en-US" dirty="0">
                <a:hlinkClick r:id="rId2"/>
              </a:rPr>
              <a:t>https://medium.com/analytics-vidhya/time-series-cluster-analysis-of-us-covid-19-deaths-b31da03000b7</a:t>
            </a:r>
            <a:endParaRPr lang="en-US" dirty="0"/>
          </a:p>
          <a:p>
            <a:endParaRPr lang="en-US" dirty="0"/>
          </a:p>
          <a:p>
            <a:r>
              <a:rPr lang="en-US" dirty="0">
                <a:hlinkClick r:id="rId3"/>
              </a:rPr>
              <a:t>https://towardsdatascience.com/clustering-u-s-counties-by-their-covid-19-curves-f352a0909e3</a:t>
            </a:r>
            <a:endParaRPr lang="en-US" dirty="0"/>
          </a:p>
          <a:p>
            <a:endParaRPr lang="en-US" dirty="0"/>
          </a:p>
          <a:p>
            <a:r>
              <a:rPr lang="en-US" dirty="0"/>
              <a:t>https://towardsdatascience.com/how-to-apply-k-means-clustering-to-time-series-data-28d04a8f7da3</a:t>
            </a:r>
          </a:p>
        </p:txBody>
      </p:sp>
    </p:spTree>
    <p:extLst>
      <p:ext uri="{BB962C8B-B14F-4D97-AF65-F5344CB8AC3E}">
        <p14:creationId xmlns:p14="http://schemas.microsoft.com/office/powerpoint/2010/main" val="1590488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D204-2839-4011-A133-A935F32E882A}"/>
              </a:ext>
            </a:extLst>
          </p:cNvPr>
          <p:cNvSpPr>
            <a:spLocks noGrp="1"/>
          </p:cNvSpPr>
          <p:nvPr>
            <p:ph type="title"/>
          </p:nvPr>
        </p:nvSpPr>
        <p:spPr/>
        <p:txBody>
          <a:bodyPr/>
          <a:lstStyle/>
          <a:p>
            <a:r>
              <a:rPr lang="en-US" dirty="0"/>
              <a:t>How AI can help</a:t>
            </a:r>
          </a:p>
        </p:txBody>
      </p:sp>
      <p:sp>
        <p:nvSpPr>
          <p:cNvPr id="3" name="Content Placeholder 2">
            <a:extLst>
              <a:ext uri="{FF2B5EF4-FFF2-40B4-BE49-F238E27FC236}">
                <a16:creationId xmlns:a16="http://schemas.microsoft.com/office/drawing/2014/main" id="{4E3428ED-3DBA-48B1-9CD8-8E6DAE1B194B}"/>
              </a:ext>
            </a:extLst>
          </p:cNvPr>
          <p:cNvSpPr>
            <a:spLocks noGrp="1"/>
          </p:cNvSpPr>
          <p:nvPr>
            <p:ph idx="1"/>
          </p:nvPr>
        </p:nvSpPr>
        <p:spPr/>
        <p:txBody>
          <a:bodyPr>
            <a:normAutofit fontScale="85000" lnSpcReduction="20000"/>
          </a:bodyPr>
          <a:lstStyle/>
          <a:p>
            <a:pPr marL="0" indent="0">
              <a:buNone/>
            </a:pPr>
            <a:r>
              <a:rPr lang="en-US" b="1" i="0" dirty="0">
                <a:solidFill>
                  <a:srgbClr val="222222"/>
                </a:solidFill>
                <a:effectLst/>
                <a:latin typeface="Harding"/>
              </a:rPr>
              <a:t>COVID-19 detection by </a:t>
            </a:r>
            <a:r>
              <a:rPr lang="en-US" dirty="0"/>
              <a:t>X ray </a:t>
            </a:r>
            <a:r>
              <a:rPr lang="en-US" b="0" i="0" cap="all" dirty="0">
                <a:solidFill>
                  <a:srgbClr val="C00832"/>
                </a:solidFill>
                <a:effectLst/>
                <a:latin typeface="Kanit" pitchFamily="2" charset="-34"/>
                <a:cs typeface="Kanit" pitchFamily="2" charset="-34"/>
              </a:rPr>
              <a:t>COVID-19 PNEUMONIA</a:t>
            </a:r>
          </a:p>
          <a:p>
            <a:pPr marL="0" indent="0">
              <a:buNone/>
            </a:pPr>
            <a:endParaRPr lang="en-US" dirty="0"/>
          </a:p>
          <a:p>
            <a:r>
              <a:rPr lang="en-US" b="0" i="0" dirty="0">
                <a:solidFill>
                  <a:srgbClr val="222222"/>
                </a:solidFill>
                <a:effectLst/>
                <a:latin typeface="-apple-system"/>
              </a:rPr>
              <a:t>DeGrave, A.J., </a:t>
            </a:r>
            <a:r>
              <a:rPr lang="en-US" b="0" i="0" dirty="0" err="1">
                <a:solidFill>
                  <a:srgbClr val="222222"/>
                </a:solidFill>
                <a:effectLst/>
                <a:latin typeface="-apple-system"/>
              </a:rPr>
              <a:t>Janizek</a:t>
            </a:r>
            <a:r>
              <a:rPr lang="en-US" b="0" i="0" dirty="0">
                <a:solidFill>
                  <a:srgbClr val="222222"/>
                </a:solidFill>
                <a:effectLst/>
                <a:latin typeface="-apple-system"/>
              </a:rPr>
              <a:t>, J.D. &amp; Lee, SI. AI for radiographic COVID-19 detection selects shortcuts over signal. </a:t>
            </a:r>
            <a:r>
              <a:rPr lang="en-US" b="0" i="1" dirty="0">
                <a:solidFill>
                  <a:srgbClr val="222222"/>
                </a:solidFill>
                <a:effectLst/>
                <a:latin typeface="-apple-system"/>
              </a:rPr>
              <a:t>Nat Mach </a:t>
            </a:r>
            <a:r>
              <a:rPr lang="en-US" b="0" i="1" dirty="0" err="1">
                <a:solidFill>
                  <a:srgbClr val="222222"/>
                </a:solidFill>
                <a:effectLst/>
                <a:latin typeface="-apple-system"/>
              </a:rPr>
              <a:t>Intell</a:t>
            </a:r>
            <a:r>
              <a:rPr lang="en-US" b="0" i="0" dirty="0">
                <a:solidFill>
                  <a:srgbClr val="222222"/>
                </a:solidFill>
                <a:effectLst/>
                <a:latin typeface="-apple-system"/>
              </a:rPr>
              <a:t> </a:t>
            </a:r>
            <a:r>
              <a:rPr lang="en-US" b="1" i="0" dirty="0">
                <a:solidFill>
                  <a:srgbClr val="222222"/>
                </a:solidFill>
                <a:effectLst/>
                <a:latin typeface="-apple-system"/>
              </a:rPr>
              <a:t>3, </a:t>
            </a:r>
            <a:r>
              <a:rPr lang="en-US" b="0" i="0" dirty="0">
                <a:solidFill>
                  <a:srgbClr val="222222"/>
                </a:solidFill>
                <a:effectLst/>
                <a:latin typeface="-apple-system"/>
              </a:rPr>
              <a:t>610–619 (2021). </a:t>
            </a:r>
            <a:r>
              <a:rPr lang="en-US" b="0" i="0" dirty="0">
                <a:solidFill>
                  <a:srgbClr val="222222"/>
                </a:solidFill>
                <a:effectLst/>
                <a:latin typeface="-apple-system"/>
                <a:hlinkClick r:id="rId2"/>
              </a:rPr>
              <a:t>https://doi.org/10.1038/s42256-021-00338-7</a:t>
            </a:r>
            <a:endParaRPr lang="en-US" b="0" i="0" dirty="0">
              <a:solidFill>
                <a:srgbClr val="222222"/>
              </a:solidFill>
              <a:effectLst/>
              <a:latin typeface="-apple-system"/>
            </a:endParaRPr>
          </a:p>
          <a:p>
            <a:endParaRPr lang="en-US" dirty="0">
              <a:solidFill>
                <a:srgbClr val="222222"/>
              </a:solidFill>
              <a:latin typeface="-apple-system"/>
            </a:endParaRPr>
          </a:p>
          <a:p>
            <a:r>
              <a:rPr lang="en-US" b="0" i="0" dirty="0" err="1">
                <a:solidFill>
                  <a:srgbClr val="222222"/>
                </a:solidFill>
                <a:effectLst/>
                <a:latin typeface="-apple-system"/>
              </a:rPr>
              <a:t>Shamout</a:t>
            </a:r>
            <a:r>
              <a:rPr lang="en-US" b="0" i="0" dirty="0">
                <a:solidFill>
                  <a:srgbClr val="222222"/>
                </a:solidFill>
                <a:effectLst/>
                <a:latin typeface="-apple-system"/>
              </a:rPr>
              <a:t>, F.E., Shen, Y., Wu, N. </a:t>
            </a:r>
            <a:r>
              <a:rPr lang="en-US" b="0" i="1" dirty="0">
                <a:solidFill>
                  <a:srgbClr val="222222"/>
                </a:solidFill>
                <a:effectLst/>
                <a:latin typeface="-apple-system"/>
              </a:rPr>
              <a:t>et al.</a:t>
            </a:r>
            <a:r>
              <a:rPr lang="en-US" b="0" i="0" dirty="0">
                <a:solidFill>
                  <a:srgbClr val="222222"/>
                </a:solidFill>
                <a:effectLst/>
                <a:latin typeface="-apple-system"/>
              </a:rPr>
              <a:t> An artificial intelligence system for predicting the deterioration of COVID-19 patients in the emergency department. </a:t>
            </a:r>
            <a:r>
              <a:rPr lang="en-US" b="0" i="1" dirty="0" err="1">
                <a:solidFill>
                  <a:srgbClr val="222222"/>
                </a:solidFill>
                <a:effectLst/>
                <a:latin typeface="-apple-system"/>
              </a:rPr>
              <a:t>npj</a:t>
            </a:r>
            <a:r>
              <a:rPr lang="en-US" b="0" i="1" dirty="0">
                <a:solidFill>
                  <a:srgbClr val="222222"/>
                </a:solidFill>
                <a:effectLst/>
                <a:latin typeface="-apple-system"/>
              </a:rPr>
              <a:t> Digit. Med.</a:t>
            </a:r>
            <a:r>
              <a:rPr lang="en-US" b="0" i="0" dirty="0">
                <a:solidFill>
                  <a:srgbClr val="222222"/>
                </a:solidFill>
                <a:effectLst/>
                <a:latin typeface="-apple-system"/>
              </a:rPr>
              <a:t> </a:t>
            </a:r>
            <a:r>
              <a:rPr lang="en-US" b="1" i="0" dirty="0">
                <a:solidFill>
                  <a:srgbClr val="222222"/>
                </a:solidFill>
                <a:effectLst/>
                <a:latin typeface="-apple-system"/>
              </a:rPr>
              <a:t>4, </a:t>
            </a:r>
            <a:r>
              <a:rPr lang="en-US" b="0" i="0" dirty="0">
                <a:solidFill>
                  <a:srgbClr val="222222"/>
                </a:solidFill>
                <a:effectLst/>
                <a:latin typeface="-apple-system"/>
              </a:rPr>
              <a:t>80 (2021). https://doi.org/10.1038/s41746-021-00453-0</a:t>
            </a:r>
            <a:endParaRPr lang="en-US" dirty="0">
              <a:solidFill>
                <a:srgbClr val="222222"/>
              </a:solidFill>
              <a:latin typeface="-apple-system"/>
            </a:endParaRPr>
          </a:p>
          <a:p>
            <a:endParaRPr lang="en-US" b="0" i="0" dirty="0">
              <a:solidFill>
                <a:srgbClr val="222222"/>
              </a:solidFill>
              <a:effectLst/>
              <a:latin typeface="-apple-system"/>
            </a:endParaRPr>
          </a:p>
          <a:p>
            <a:r>
              <a:rPr lang="en-US" b="0" i="0" cap="all" dirty="0">
                <a:solidFill>
                  <a:srgbClr val="C00832"/>
                </a:solidFill>
                <a:effectLst/>
                <a:latin typeface="Kanit" pitchFamily="2" charset="-34"/>
                <a:cs typeface="Kanit" pitchFamily="2" charset="-34"/>
              </a:rPr>
              <a:t>‘AI CHEST 4 ALL’ </a:t>
            </a:r>
            <a:r>
              <a:rPr lang="th-TH" b="0" i="0" cap="all" dirty="0">
                <a:solidFill>
                  <a:srgbClr val="C00832"/>
                </a:solidFill>
                <a:effectLst/>
                <a:latin typeface="Kanit" pitchFamily="2" charset="-34"/>
                <a:cs typeface="Kanit" pitchFamily="2" charset="-34"/>
              </a:rPr>
              <a:t>ช่วยงานรังสีแพทย์ ตรวจคัดกรองโรคด้านทรวงอกได้แม่นยำกว่า 90%</a:t>
            </a:r>
          </a:p>
          <a:p>
            <a:r>
              <a:rPr lang="en-US" dirty="0"/>
              <a:t>https://tu.ac.th/en/thammasat-090764-tse-ai-chest-4-all</a:t>
            </a:r>
          </a:p>
          <a:p>
            <a:endParaRPr lang="en-US" dirty="0"/>
          </a:p>
          <a:p>
            <a:endParaRPr lang="en-US" dirty="0"/>
          </a:p>
          <a:p>
            <a:endParaRPr lang="en-US" dirty="0"/>
          </a:p>
        </p:txBody>
      </p:sp>
      <p:pic>
        <p:nvPicPr>
          <p:cNvPr id="3076" name="Picture 4" descr="figure1">
            <a:extLst>
              <a:ext uri="{FF2B5EF4-FFF2-40B4-BE49-F238E27FC236}">
                <a16:creationId xmlns:a16="http://schemas.microsoft.com/office/drawing/2014/main" id="{D3450C76-D9D5-4013-A9DB-6726BB52F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898" y="1260199"/>
            <a:ext cx="6524625" cy="34099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igure1">
            <a:extLst>
              <a:ext uri="{FF2B5EF4-FFF2-40B4-BE49-F238E27FC236}">
                <a16:creationId xmlns:a16="http://schemas.microsoft.com/office/drawing/2014/main" id="{D1269028-B44D-41A9-A372-DB1ED67D2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5098" y="0"/>
            <a:ext cx="49196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A03C7278-7063-4CEC-9CB1-C60334366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4201" y="1828911"/>
            <a:ext cx="619125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467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D204-2839-4011-A133-A935F32E882A}"/>
              </a:ext>
            </a:extLst>
          </p:cNvPr>
          <p:cNvSpPr>
            <a:spLocks noGrp="1"/>
          </p:cNvSpPr>
          <p:nvPr>
            <p:ph type="title"/>
          </p:nvPr>
        </p:nvSpPr>
        <p:spPr/>
        <p:txBody>
          <a:bodyPr/>
          <a:lstStyle/>
          <a:p>
            <a:r>
              <a:rPr lang="en-US" dirty="0"/>
              <a:t>How AI can help</a:t>
            </a:r>
          </a:p>
        </p:txBody>
      </p:sp>
      <p:sp>
        <p:nvSpPr>
          <p:cNvPr id="3" name="Content Placeholder 2">
            <a:extLst>
              <a:ext uri="{FF2B5EF4-FFF2-40B4-BE49-F238E27FC236}">
                <a16:creationId xmlns:a16="http://schemas.microsoft.com/office/drawing/2014/main" id="{4E3428ED-3DBA-48B1-9CD8-8E6DAE1B194B}"/>
              </a:ext>
            </a:extLst>
          </p:cNvPr>
          <p:cNvSpPr>
            <a:spLocks noGrp="1"/>
          </p:cNvSpPr>
          <p:nvPr>
            <p:ph idx="1"/>
          </p:nvPr>
        </p:nvSpPr>
        <p:spPr/>
        <p:txBody>
          <a:bodyPr>
            <a:normAutofit fontScale="92500" lnSpcReduction="10000"/>
          </a:bodyPr>
          <a:lstStyle/>
          <a:p>
            <a:r>
              <a:rPr lang="en-US" dirty="0"/>
              <a:t>Cough</a:t>
            </a:r>
          </a:p>
          <a:p>
            <a:endParaRPr lang="en-US" dirty="0"/>
          </a:p>
          <a:p>
            <a:endParaRPr lang="en-US" dirty="0"/>
          </a:p>
          <a:p>
            <a:endParaRPr lang="en-US" dirty="0"/>
          </a:p>
          <a:p>
            <a:r>
              <a:rPr lang="en-US" dirty="0">
                <a:hlinkClick r:id="rId2"/>
              </a:rPr>
              <a:t>https://covid-19-sounds.org/en/</a:t>
            </a:r>
            <a:endParaRPr lang="en-US" dirty="0"/>
          </a:p>
          <a:p>
            <a:endParaRPr lang="en-US" dirty="0"/>
          </a:p>
          <a:p>
            <a:r>
              <a:rPr lang="en-US" b="0" i="0" dirty="0">
                <a:solidFill>
                  <a:srgbClr val="212121"/>
                </a:solidFill>
                <a:effectLst/>
                <a:latin typeface="BlinkMacSystemFont"/>
              </a:rPr>
              <a:t>Imran A, </a:t>
            </a:r>
            <a:r>
              <a:rPr lang="en-US" b="0" i="0" dirty="0" err="1">
                <a:solidFill>
                  <a:srgbClr val="212121"/>
                </a:solidFill>
                <a:effectLst/>
                <a:latin typeface="BlinkMacSystemFont"/>
              </a:rPr>
              <a:t>Posokhova</a:t>
            </a:r>
            <a:r>
              <a:rPr lang="en-US" b="0" i="0" dirty="0">
                <a:solidFill>
                  <a:srgbClr val="212121"/>
                </a:solidFill>
                <a:effectLst/>
                <a:latin typeface="BlinkMacSystemFont"/>
              </a:rPr>
              <a:t> I, Qureshi HN, Masood U, Riaz MS, Ali K, John CN, Hussain MI, Nabeel M. AI4COVID-19: AI enabled preliminary diagnosis for COVID-19 from cough samples via an app. Inform Med Unlocked. 2020;20:100378. </a:t>
            </a:r>
            <a:r>
              <a:rPr lang="en-US" b="0" i="0" dirty="0" err="1">
                <a:solidFill>
                  <a:srgbClr val="212121"/>
                </a:solidFill>
                <a:effectLst/>
                <a:latin typeface="BlinkMacSystemFont"/>
              </a:rPr>
              <a:t>doi</a:t>
            </a:r>
            <a:r>
              <a:rPr lang="en-US" b="0" i="0" dirty="0">
                <a:solidFill>
                  <a:srgbClr val="212121"/>
                </a:solidFill>
                <a:effectLst/>
                <a:latin typeface="BlinkMacSystemFont"/>
              </a:rPr>
              <a:t>: 10.1016/j.imu.2020.100378. </a:t>
            </a:r>
            <a:r>
              <a:rPr lang="en-US" b="0" i="0" dirty="0" err="1">
                <a:solidFill>
                  <a:srgbClr val="212121"/>
                </a:solidFill>
                <a:effectLst/>
                <a:latin typeface="BlinkMacSystemFont"/>
              </a:rPr>
              <a:t>Epub</a:t>
            </a:r>
            <a:r>
              <a:rPr lang="en-US" b="0" i="0" dirty="0">
                <a:solidFill>
                  <a:srgbClr val="212121"/>
                </a:solidFill>
                <a:effectLst/>
                <a:latin typeface="BlinkMacSystemFont"/>
              </a:rPr>
              <a:t> 2020 Jun 26. PMID: 32839734; PMCID: PMC7318970.</a:t>
            </a:r>
            <a:endParaRPr lang="en-US" dirty="0"/>
          </a:p>
        </p:txBody>
      </p:sp>
      <p:sp>
        <p:nvSpPr>
          <p:cNvPr id="8" name="TextBox 7">
            <a:extLst>
              <a:ext uri="{FF2B5EF4-FFF2-40B4-BE49-F238E27FC236}">
                <a16:creationId xmlns:a16="http://schemas.microsoft.com/office/drawing/2014/main" id="{BF79715C-F3B1-4732-A729-DB921B95DA71}"/>
              </a:ext>
            </a:extLst>
          </p:cNvPr>
          <p:cNvSpPr txBox="1"/>
          <p:nvPr/>
        </p:nvSpPr>
        <p:spPr>
          <a:xfrm>
            <a:off x="1862720" y="2535681"/>
            <a:ext cx="6096000" cy="646331"/>
          </a:xfrm>
          <a:prstGeom prst="rect">
            <a:avLst/>
          </a:prstGeom>
          <a:noFill/>
        </p:spPr>
        <p:txBody>
          <a:bodyPr wrap="square">
            <a:spAutoFit/>
          </a:bodyPr>
          <a:lstStyle/>
          <a:p>
            <a:r>
              <a:rPr lang="en-US" dirty="0"/>
              <a:t>https://news.mit.edu/2020/covid-19-cough-cellphone-detection-1029</a:t>
            </a:r>
          </a:p>
        </p:txBody>
      </p:sp>
      <p:pic>
        <p:nvPicPr>
          <p:cNvPr id="7172" name="Picture 4" descr="Fig. 2">
            <a:extLst>
              <a:ext uri="{FF2B5EF4-FFF2-40B4-BE49-F238E27FC236}">
                <a16:creationId xmlns:a16="http://schemas.microsoft.com/office/drawing/2014/main" id="{92E9CB44-0847-4F91-925F-257A87CE0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3090863"/>
            <a:ext cx="1905000" cy="6762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678CE80-55BC-4116-A076-B5770018BAF1}"/>
              </a:ext>
            </a:extLst>
          </p:cNvPr>
          <p:cNvPicPr>
            <a:picLocks noChangeAspect="1"/>
          </p:cNvPicPr>
          <p:nvPr/>
        </p:nvPicPr>
        <p:blipFill>
          <a:blip r:embed="rId4"/>
          <a:stretch>
            <a:fillRect/>
          </a:stretch>
        </p:blipFill>
        <p:spPr>
          <a:xfrm>
            <a:off x="5002522" y="-479868"/>
            <a:ext cx="6533804" cy="6858000"/>
          </a:xfrm>
          <a:prstGeom prst="rect">
            <a:avLst/>
          </a:prstGeom>
        </p:spPr>
      </p:pic>
      <p:pic>
        <p:nvPicPr>
          <p:cNvPr id="7176" name="Picture 8">
            <a:extLst>
              <a:ext uri="{FF2B5EF4-FFF2-40B4-BE49-F238E27FC236}">
                <a16:creationId xmlns:a16="http://schemas.microsoft.com/office/drawing/2014/main" id="{ED31C534-22B8-4E0A-B37C-4D61B35DA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9478" y="3119237"/>
            <a:ext cx="748665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68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861448-E291-488F-8F37-9B9ED3BA91C4}"/>
              </a:ext>
            </a:extLst>
          </p:cNvPr>
          <p:cNvSpPr txBox="1"/>
          <p:nvPr/>
        </p:nvSpPr>
        <p:spPr>
          <a:xfrm>
            <a:off x="3626566" y="2612989"/>
            <a:ext cx="2469434" cy="2031325"/>
          </a:xfrm>
          <a:prstGeom prst="rect">
            <a:avLst/>
          </a:prstGeom>
          <a:noFill/>
        </p:spPr>
        <p:txBody>
          <a:bodyPr wrap="square">
            <a:spAutoFit/>
          </a:bodyPr>
          <a:lstStyle/>
          <a:p>
            <a:r>
              <a:rPr lang="th-TH" b="1" i="0" dirty="0">
                <a:solidFill>
                  <a:srgbClr val="09101F"/>
                </a:solidFill>
                <a:effectLst/>
                <a:latin typeface="Sarabun"/>
              </a:rPr>
              <a:t>คลายล็อกดาวน์ เปิดประเทศวันไหนบ้าง อัพเดทไทม์ไลน์ล่าสุดที่นี่</a:t>
            </a:r>
          </a:p>
          <a:p>
            <a:r>
              <a:rPr lang="en-US" dirty="0">
                <a:latin typeface="RSU" panose="02000506040000020003" pitchFamily="2" charset="-34"/>
                <a:cs typeface="RSU" panose="02000506040000020003" pitchFamily="2" charset="-34"/>
              </a:rPr>
              <a:t>https://workpointtoday.com/politics-pm11/</a:t>
            </a:r>
            <a:endParaRPr lang="th-TH" dirty="0">
              <a:latin typeface="RSU" panose="02000506040000020003" pitchFamily="2" charset="-34"/>
              <a:cs typeface="RSU" panose="02000506040000020003" pitchFamily="2" charset="-34"/>
            </a:endParaRPr>
          </a:p>
          <a:p>
            <a:r>
              <a:rPr lang="en-US" dirty="0">
                <a:latin typeface="Times New Roman" panose="02020603050405020304" pitchFamily="18" charset="0"/>
                <a:cs typeface="Times New Roman" panose="02020603050405020304" pitchFamily="18" charset="0"/>
              </a:rPr>
              <a:t>https://www.thansettakij.com/general-news/499376</a:t>
            </a:r>
          </a:p>
        </p:txBody>
      </p:sp>
      <p:sp>
        <p:nvSpPr>
          <p:cNvPr id="8" name="Title 1">
            <a:extLst>
              <a:ext uri="{FF2B5EF4-FFF2-40B4-BE49-F238E27FC236}">
                <a16:creationId xmlns:a16="http://schemas.microsoft.com/office/drawing/2014/main" id="{64C668FF-2C62-4A73-9F24-3CC43D865A22}"/>
              </a:ext>
            </a:extLst>
          </p:cNvPr>
          <p:cNvSpPr>
            <a:spLocks noGrp="1"/>
          </p:cNvSpPr>
          <p:nvPr>
            <p:ph type="title"/>
          </p:nvPr>
        </p:nvSpPr>
        <p:spPr>
          <a:xfrm>
            <a:off x="838200" y="323932"/>
            <a:ext cx="10515600" cy="1325563"/>
          </a:xfrm>
        </p:spPr>
        <p:txBody>
          <a:bodyPr/>
          <a:lstStyle/>
          <a:p>
            <a:r>
              <a:rPr lang="en-US" b="1" dirty="0">
                <a:solidFill>
                  <a:schemeClr val="bg1"/>
                </a:solidFill>
                <a:latin typeface="Montserrat" panose="00000500000000000000" pitchFamily="2" charset="0"/>
                <a:cs typeface="Kanit" pitchFamily="2" charset="-34"/>
              </a:rPr>
              <a:t>COVID-19 Current Situation</a:t>
            </a:r>
          </a:p>
        </p:txBody>
      </p:sp>
      <p:pic>
        <p:nvPicPr>
          <p:cNvPr id="1034" name="Picture 10" descr="อาจเป็นรูปภาพของ ข้อความ">
            <a:extLst>
              <a:ext uri="{FF2B5EF4-FFF2-40B4-BE49-F238E27FC236}">
                <a16:creationId xmlns:a16="http://schemas.microsoft.com/office/drawing/2014/main" id="{32CC4899-BE02-4544-8DF0-6E90360B1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789" y="1799851"/>
            <a:ext cx="6501553" cy="3657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0FA9179-9B49-4FDA-A920-D46A5EA8DA01}"/>
              </a:ext>
            </a:extLst>
          </p:cNvPr>
          <p:cNvSpPr txBox="1"/>
          <p:nvPr/>
        </p:nvSpPr>
        <p:spPr>
          <a:xfrm>
            <a:off x="7238033" y="2505266"/>
            <a:ext cx="4699322" cy="2246769"/>
          </a:xfrm>
          <a:prstGeom prst="rect">
            <a:avLst/>
          </a:prstGeom>
          <a:noFill/>
        </p:spPr>
        <p:txBody>
          <a:bodyPr wrap="square">
            <a:spAutoFit/>
          </a:bodyPr>
          <a:lstStyle/>
          <a:p>
            <a:r>
              <a:rPr lang="en-US" sz="2000" dirty="0">
                <a:solidFill>
                  <a:srgbClr val="E6F4F1"/>
                </a:solidFill>
                <a:latin typeface="Georgia" panose="02040502050405020303" pitchFamily="18" charset="0"/>
                <a:ea typeface="Open Sans" pitchFamily="2" charset="0"/>
                <a:cs typeface="Open Sans" pitchFamily="2" charset="0"/>
              </a:rPr>
              <a:t>(29 Oct 21)</a:t>
            </a:r>
          </a:p>
          <a:p>
            <a:r>
              <a:rPr lang="en-US" sz="2000" dirty="0">
                <a:solidFill>
                  <a:srgbClr val="E6F4F1"/>
                </a:solidFill>
                <a:latin typeface="Georgia" panose="02040502050405020303" pitchFamily="18" charset="0"/>
                <a:ea typeface="Open Sans" pitchFamily="2" charset="0"/>
                <a:cs typeface="Open Sans" pitchFamily="2" charset="0"/>
              </a:rPr>
              <a:t>After August 2021, Thailand COVID-19 overall cases is </a:t>
            </a:r>
            <a:r>
              <a:rPr lang="en-US" sz="2000" b="0" i="0" dirty="0">
                <a:solidFill>
                  <a:srgbClr val="E6F4F1"/>
                </a:solidFill>
                <a:effectLst/>
                <a:latin typeface="Georgia" panose="02040502050405020303" pitchFamily="18" charset="0"/>
                <a:ea typeface="Open Sans" pitchFamily="2" charset="0"/>
                <a:cs typeface="Open Sans" pitchFamily="2" charset="0"/>
              </a:rPr>
              <a:t>followed a decreasing trend</a:t>
            </a:r>
          </a:p>
          <a:p>
            <a:endParaRPr lang="en-US" sz="2000" dirty="0">
              <a:solidFill>
                <a:srgbClr val="E6F4F1"/>
              </a:solidFill>
              <a:latin typeface="Georgia" panose="02040502050405020303" pitchFamily="18" charset="0"/>
              <a:ea typeface="Open Sans" pitchFamily="2" charset="0"/>
              <a:cs typeface="Open Sans" pitchFamily="2" charset="0"/>
            </a:endParaRPr>
          </a:p>
          <a:p>
            <a:r>
              <a:rPr lang="en-US" sz="2000" dirty="0">
                <a:solidFill>
                  <a:srgbClr val="E6F4F1"/>
                </a:solidFill>
                <a:latin typeface="Georgia" panose="02040502050405020303" pitchFamily="18" charset="0"/>
                <a:ea typeface="Open Sans" pitchFamily="2" charset="0"/>
                <a:cs typeface="Open Sans" pitchFamily="2" charset="0"/>
              </a:rPr>
              <a:t>Except for the southernmost region which is rising significantly</a:t>
            </a:r>
          </a:p>
        </p:txBody>
      </p:sp>
      <p:sp>
        <p:nvSpPr>
          <p:cNvPr id="24" name="TextBox 23">
            <a:extLst>
              <a:ext uri="{FF2B5EF4-FFF2-40B4-BE49-F238E27FC236}">
                <a16:creationId xmlns:a16="http://schemas.microsoft.com/office/drawing/2014/main" id="{6F3547EB-FEDD-40D4-AB81-692BAADCAF7F}"/>
              </a:ext>
            </a:extLst>
          </p:cNvPr>
          <p:cNvSpPr txBox="1"/>
          <p:nvPr/>
        </p:nvSpPr>
        <p:spPr>
          <a:xfrm>
            <a:off x="0" y="6229369"/>
            <a:ext cx="11476760" cy="609398"/>
          </a:xfrm>
          <a:prstGeom prst="rect">
            <a:avLst/>
          </a:prstGeom>
          <a:noFill/>
        </p:spPr>
        <p:txBody>
          <a:bodyPr wrap="square">
            <a:spAutoFit/>
          </a:bodyPr>
          <a:lstStyle/>
          <a:p>
            <a:r>
              <a:rPr lang="en-US" sz="1400" b="1" dirty="0">
                <a:solidFill>
                  <a:schemeClr val="bg1"/>
                </a:solidFill>
                <a:latin typeface="Times New Roman" panose="02020603050405020304" pitchFamily="18" charset="0"/>
                <a:cs typeface="Times New Roman" panose="02020603050405020304" pitchFamily="18" charset="0"/>
              </a:rPr>
              <a:t>Source : </a:t>
            </a:r>
            <a:r>
              <a:rPr lang="en-US" sz="1400" dirty="0">
                <a:solidFill>
                  <a:schemeClr val="bg1"/>
                </a:solidFill>
                <a:latin typeface="Times New Roman" panose="02020603050405020304" pitchFamily="18" charset="0"/>
                <a:cs typeface="Times New Roman" panose="02020603050405020304" pitchFamily="18" charset="0"/>
              </a:rPr>
              <a:t>	</a:t>
            </a:r>
            <a:r>
              <a:rPr lang="th-TH" sz="1400" dirty="0">
                <a:solidFill>
                  <a:schemeClr val="bg1"/>
                </a:solidFill>
                <a:latin typeface="Times New Roman" panose="02020603050405020304" pitchFamily="18" charset="0"/>
                <a:cs typeface="Times New Roman" panose="02020603050405020304" pitchFamily="18" charset="0"/>
              </a:rPr>
              <a:t>ศูนย์ข้อมูล </a:t>
            </a:r>
            <a:r>
              <a:rPr lang="en-US" sz="1400" dirty="0">
                <a:solidFill>
                  <a:schemeClr val="bg1"/>
                </a:solidFill>
                <a:latin typeface="Times New Roman" panose="02020603050405020304" pitchFamily="18" charset="0"/>
                <a:cs typeface="Times New Roman" panose="02020603050405020304" pitchFamily="18" charset="0"/>
              </a:rPr>
              <a:t>COVID-19, </a:t>
            </a:r>
            <a:r>
              <a:rPr lang="th-TH" sz="1400" dirty="0">
                <a:solidFill>
                  <a:schemeClr val="bg1"/>
                </a:solidFill>
                <a:latin typeface="Times New Roman" panose="02020603050405020304" pitchFamily="18" charset="0"/>
                <a:cs typeface="Times New Roman" panose="02020603050405020304" pitchFamily="18" charset="0"/>
              </a:rPr>
              <a:t>กรมประชาสัมพันธ์. </a:t>
            </a:r>
            <a:r>
              <a:rPr lang="th-TH" sz="1400" b="1" dirty="0">
                <a:solidFill>
                  <a:schemeClr val="bg1"/>
                </a:solidFill>
                <a:latin typeface="Times New Roman" panose="02020603050405020304" pitchFamily="18" charset="0"/>
                <a:cs typeface="Times New Roman" panose="02020603050405020304" pitchFamily="18" charset="0"/>
              </a:rPr>
              <a:t>รวมสไลด์แถลงสถานการณ์โควิด-19 จาก ศบค. วันศุกร์ที่ 29 ตุลาคม 2564</a:t>
            </a:r>
            <a:r>
              <a:rPr lang="th-TH" sz="1400" dirty="0">
                <a:solidFill>
                  <a:schemeClr val="bg1"/>
                </a:solidFill>
                <a:latin typeface="Times New Roman" panose="02020603050405020304" pitchFamily="18" charset="0"/>
                <a:cs typeface="Times New Roman" panose="02020603050405020304" pitchFamily="18" charset="0"/>
              </a:rPr>
              <a:t>. </a:t>
            </a:r>
            <a:r>
              <a:rPr lang="en-US" sz="1400" dirty="0">
                <a:solidFill>
                  <a:schemeClr val="bg1"/>
                </a:solidFill>
                <a:latin typeface="Times New Roman" panose="02020603050405020304" pitchFamily="18" charset="0"/>
                <a:cs typeface="Times New Roman" panose="02020603050405020304" pitchFamily="18" charset="0"/>
              </a:rPr>
              <a:t>https://www.facebook.com/informationcovid19/posts/436491864635810</a:t>
            </a:r>
          </a:p>
        </p:txBody>
      </p:sp>
    </p:spTree>
    <p:extLst>
      <p:ext uri="{BB962C8B-B14F-4D97-AF65-F5344CB8AC3E}">
        <p14:creationId xmlns:p14="http://schemas.microsoft.com/office/powerpoint/2010/main" val="1142683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4C668FF-2C62-4A73-9F24-3CC43D865A22}"/>
              </a:ext>
            </a:extLst>
          </p:cNvPr>
          <p:cNvSpPr>
            <a:spLocks noGrp="1"/>
          </p:cNvSpPr>
          <p:nvPr>
            <p:ph type="title"/>
          </p:nvPr>
        </p:nvSpPr>
        <p:spPr>
          <a:xfrm>
            <a:off x="838200" y="365125"/>
            <a:ext cx="10515600" cy="1325563"/>
          </a:xfrm>
        </p:spPr>
        <p:txBody>
          <a:bodyPr/>
          <a:lstStyle/>
          <a:p>
            <a:r>
              <a:rPr lang="en-US" b="1" dirty="0">
                <a:solidFill>
                  <a:schemeClr val="bg1"/>
                </a:solidFill>
                <a:latin typeface="Montserrat" panose="00000500000000000000" pitchFamily="2" charset="0"/>
                <a:cs typeface="Kanit" pitchFamily="2" charset="-34"/>
              </a:rPr>
              <a:t>COVID Lockdown Easing</a:t>
            </a:r>
          </a:p>
        </p:txBody>
      </p:sp>
      <p:pic>
        <p:nvPicPr>
          <p:cNvPr id="5" name="Picture 2" descr="นายกฯ แถลงเปิดประเทศ 1 พ.ย. นี้ รับนักท่องเที่ยวต่างชาติไม่ต้องกักตัว  แต่มีเงื่อนไข">
            <a:extLst>
              <a:ext uri="{FF2B5EF4-FFF2-40B4-BE49-F238E27FC236}">
                <a16:creationId xmlns:a16="http://schemas.microsoft.com/office/drawing/2014/main" id="{ECCD6F32-7711-4295-91E1-336D17797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53" y="1395088"/>
            <a:ext cx="3574817" cy="44685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865D92F-3EBF-4381-867D-87066973E6BA}"/>
              </a:ext>
            </a:extLst>
          </p:cNvPr>
          <p:cNvSpPr txBox="1"/>
          <p:nvPr/>
        </p:nvSpPr>
        <p:spPr>
          <a:xfrm>
            <a:off x="0" y="6033159"/>
            <a:ext cx="12192000" cy="824841"/>
          </a:xfrm>
          <a:prstGeom prst="rect">
            <a:avLst/>
          </a:prstGeom>
          <a:noFill/>
        </p:spPr>
        <p:txBody>
          <a:bodyPr wrap="square">
            <a:spAutoFit/>
          </a:bodyPr>
          <a:lstStyle/>
          <a:p>
            <a:r>
              <a:rPr lang="en-US" sz="1400" b="1" dirty="0">
                <a:solidFill>
                  <a:srgbClr val="E6F4F1"/>
                </a:solidFill>
                <a:latin typeface="Times New Roman" panose="02020603050405020304" pitchFamily="18" charset="0"/>
                <a:cs typeface="Times New Roman" panose="02020603050405020304" pitchFamily="18" charset="0"/>
              </a:rPr>
              <a:t>Sources : </a:t>
            </a:r>
            <a:r>
              <a:rPr lang="en-US" sz="1400" dirty="0">
                <a:solidFill>
                  <a:srgbClr val="E6F4F1"/>
                </a:solidFill>
                <a:latin typeface="Times New Roman" panose="02020603050405020304" pitchFamily="18" charset="0"/>
                <a:cs typeface="Times New Roman" panose="02020603050405020304" pitchFamily="18" charset="0"/>
              </a:rPr>
              <a:t>	</a:t>
            </a:r>
            <a:r>
              <a:rPr lang="th-TH" sz="1400" dirty="0">
                <a:solidFill>
                  <a:srgbClr val="E6F4F1"/>
                </a:solidFill>
                <a:latin typeface="Times New Roman" panose="02020603050405020304" pitchFamily="18" charset="0"/>
                <a:cs typeface="Times New Roman" panose="02020603050405020304" pitchFamily="18" charset="0"/>
              </a:rPr>
              <a:t>ศูนย์ข้อมูล </a:t>
            </a:r>
            <a:r>
              <a:rPr lang="en-US" sz="1400" dirty="0">
                <a:solidFill>
                  <a:srgbClr val="E6F4F1"/>
                </a:solidFill>
                <a:latin typeface="Times New Roman" panose="02020603050405020304" pitchFamily="18" charset="0"/>
                <a:cs typeface="Times New Roman" panose="02020603050405020304" pitchFamily="18" charset="0"/>
              </a:rPr>
              <a:t>COVID-19, </a:t>
            </a:r>
            <a:r>
              <a:rPr lang="th-TH" sz="1400" dirty="0">
                <a:solidFill>
                  <a:srgbClr val="E6F4F1"/>
                </a:solidFill>
                <a:latin typeface="Times New Roman" panose="02020603050405020304" pitchFamily="18" charset="0"/>
                <a:cs typeface="Times New Roman" panose="02020603050405020304" pitchFamily="18" charset="0"/>
              </a:rPr>
              <a:t>กรมประชาสัมพันธ์. </a:t>
            </a:r>
            <a:r>
              <a:rPr lang="th-TH" sz="1400" b="1" dirty="0">
                <a:solidFill>
                  <a:srgbClr val="E6F4F1"/>
                </a:solidFill>
                <a:latin typeface="Times New Roman" panose="02020603050405020304" pitchFamily="18" charset="0"/>
                <a:cs typeface="Times New Roman" panose="02020603050405020304" pitchFamily="18" charset="0"/>
              </a:rPr>
              <a:t>รวมสไลด์แถลงสถานการณ์โควิด-19 จาก ศบค. วันศุกร์ที่ 29 ตุลาคม 2564.</a:t>
            </a:r>
            <a:r>
              <a:rPr lang="en-US" sz="1400" b="1" dirty="0">
                <a:solidFill>
                  <a:srgbClr val="E6F4F1"/>
                </a:solidFill>
                <a:latin typeface="Times New Roman" panose="02020603050405020304" pitchFamily="18" charset="0"/>
                <a:cs typeface="Times New Roman" panose="02020603050405020304" pitchFamily="18" charset="0"/>
              </a:rPr>
              <a:t> </a:t>
            </a:r>
            <a:r>
              <a:rPr lang="en-US" sz="1400" dirty="0">
                <a:solidFill>
                  <a:srgbClr val="E6F4F1"/>
                </a:solidFill>
                <a:latin typeface="Times New Roman" panose="02020603050405020304" pitchFamily="18" charset="0"/>
                <a:cs typeface="Times New Roman" panose="02020603050405020304" pitchFamily="18" charset="0"/>
              </a:rPr>
              <a:t>https://www.facebook.com/informationcovid19/posts/436491864635810</a:t>
            </a:r>
          </a:p>
          <a:p>
            <a:r>
              <a:rPr lang="en-US" sz="1400" dirty="0">
                <a:solidFill>
                  <a:srgbClr val="E6F4F1"/>
                </a:solidFill>
                <a:latin typeface="Times New Roman" panose="02020603050405020304" pitchFamily="18" charset="0"/>
                <a:cs typeface="Times New Roman" panose="02020603050405020304" pitchFamily="18" charset="0"/>
              </a:rPr>
              <a:t>	</a:t>
            </a:r>
            <a:r>
              <a:rPr lang="en-US" sz="1400" dirty="0" err="1">
                <a:solidFill>
                  <a:srgbClr val="E6F4F1"/>
                </a:solidFill>
                <a:latin typeface="Times New Roman" panose="02020603050405020304" pitchFamily="18" charset="0"/>
                <a:cs typeface="Times New Roman" panose="02020603050405020304" pitchFamily="18" charset="0"/>
              </a:rPr>
              <a:t>Workpoint</a:t>
            </a:r>
            <a:r>
              <a:rPr lang="en-US" sz="1400" dirty="0">
                <a:solidFill>
                  <a:srgbClr val="E6F4F1"/>
                </a:solidFill>
                <a:latin typeface="Times New Roman" panose="02020603050405020304" pitchFamily="18" charset="0"/>
                <a:cs typeface="Times New Roman" panose="02020603050405020304" pitchFamily="18" charset="0"/>
              </a:rPr>
              <a:t> TODAY. </a:t>
            </a:r>
            <a:r>
              <a:rPr lang="th-TH" sz="1400" b="1" dirty="0">
                <a:solidFill>
                  <a:srgbClr val="E6F4F1"/>
                </a:solidFill>
                <a:latin typeface="Times New Roman" panose="02020603050405020304" pitchFamily="18" charset="0"/>
                <a:cs typeface="Times New Roman" panose="02020603050405020304" pitchFamily="18" charset="0"/>
              </a:rPr>
              <a:t>นายกฯ แถลงเปิดประเทศ 1 พ.ย. นี้ รับนักท่องเที่ยวต่างชาติไม่ต้องกักตัว แต่มีเงื่อนไข. </a:t>
            </a:r>
            <a:r>
              <a:rPr lang="en-US" sz="1400" dirty="0">
                <a:solidFill>
                  <a:srgbClr val="E6F4F1"/>
                </a:solidFill>
                <a:latin typeface="Times New Roman" panose="02020603050405020304" pitchFamily="18" charset="0"/>
                <a:cs typeface="Times New Roman" panose="02020603050405020304" pitchFamily="18" charset="0"/>
              </a:rPr>
              <a:t>https://workpointtoday.com/politics-pm11/</a:t>
            </a:r>
          </a:p>
        </p:txBody>
      </p:sp>
      <p:sp>
        <p:nvSpPr>
          <p:cNvPr id="9" name="TextBox 8">
            <a:extLst>
              <a:ext uri="{FF2B5EF4-FFF2-40B4-BE49-F238E27FC236}">
                <a16:creationId xmlns:a16="http://schemas.microsoft.com/office/drawing/2014/main" id="{5E7BD132-0EC4-4088-B4DB-69126A56F2D6}"/>
              </a:ext>
            </a:extLst>
          </p:cNvPr>
          <p:cNvSpPr txBox="1"/>
          <p:nvPr/>
        </p:nvSpPr>
        <p:spPr>
          <a:xfrm>
            <a:off x="8849810" y="2503914"/>
            <a:ext cx="3226275" cy="2246769"/>
          </a:xfrm>
          <a:prstGeom prst="rect">
            <a:avLst/>
          </a:prstGeom>
          <a:noFill/>
        </p:spPr>
        <p:txBody>
          <a:bodyPr wrap="square">
            <a:spAutoFit/>
          </a:bodyPr>
          <a:lstStyle/>
          <a:p>
            <a:r>
              <a:rPr lang="en-US" sz="2000" dirty="0">
                <a:solidFill>
                  <a:srgbClr val="E6F4F1"/>
                </a:solidFill>
                <a:latin typeface="Georgia" panose="02040502050405020303" pitchFamily="18" charset="0"/>
              </a:rPr>
              <a:t>(11 October 21)</a:t>
            </a:r>
          </a:p>
          <a:p>
            <a:r>
              <a:rPr lang="en-US" sz="2000" i="0" dirty="0">
                <a:solidFill>
                  <a:srgbClr val="E6F4F1"/>
                </a:solidFill>
                <a:effectLst/>
                <a:latin typeface="Georgia" panose="02040502050405020303" pitchFamily="18" charset="0"/>
              </a:rPr>
              <a:t>Thai</a:t>
            </a:r>
            <a:r>
              <a:rPr lang="en-US" sz="2000" dirty="0">
                <a:solidFill>
                  <a:srgbClr val="E6F4F1"/>
                </a:solidFill>
                <a:latin typeface="Georgia" panose="02040502050405020303" pitchFamily="18" charset="0"/>
              </a:rPr>
              <a:t>land’ PM announce </a:t>
            </a:r>
            <a:r>
              <a:rPr lang="en-US" sz="2000" b="0" i="0" dirty="0">
                <a:solidFill>
                  <a:srgbClr val="E6F4F1"/>
                </a:solidFill>
                <a:effectLst/>
                <a:latin typeface="Georgia" panose="02040502050405020303" pitchFamily="18" charset="0"/>
              </a:rPr>
              <a:t>that he will push for the opening up of the country to fully vaccinated foreign tourists from at low-risk countries starting Nov 1.</a:t>
            </a:r>
            <a:endParaRPr lang="en-US" sz="2000" i="0" dirty="0">
              <a:solidFill>
                <a:srgbClr val="E6F4F1"/>
              </a:solidFill>
              <a:effectLst/>
              <a:latin typeface="Georgia" panose="02040502050405020303" pitchFamily="18" charset="0"/>
            </a:endParaRPr>
          </a:p>
        </p:txBody>
      </p:sp>
      <p:pic>
        <p:nvPicPr>
          <p:cNvPr id="7174" name="Picture 6" descr="อาจเป็นรูปภาพของ ข้อความพูดว่า &quot;สนย์ขัอมลด กรมประชาสัมพันธ์ นายกฯ แถลง เปิดรับนักท่องเที่ยว โดยไม่ต้องกักตัว สำหรับผู้ฉีดวัคซีนครบโดส จากประเทศเสี่ยงต่ำ เริ่ม พ.ย. 64 ศูนย์ข้อมูลCOVID-19 ศูนย์ข้อมูล สายด่วน11 ตุลาคม 2564&quot;">
            <a:extLst>
              <a:ext uri="{FF2B5EF4-FFF2-40B4-BE49-F238E27FC236}">
                <a16:creationId xmlns:a16="http://schemas.microsoft.com/office/drawing/2014/main" id="{21555F74-DDED-41FD-AA42-46CFEB5DC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7536" y="1432738"/>
            <a:ext cx="4472430" cy="438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78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9289-DD68-4FC3-9F82-A4B78913EE6A}"/>
              </a:ext>
            </a:extLst>
          </p:cNvPr>
          <p:cNvSpPr>
            <a:spLocks noGrp="1"/>
          </p:cNvSpPr>
          <p:nvPr>
            <p:ph type="title"/>
          </p:nvPr>
        </p:nvSpPr>
        <p:spPr/>
        <p:txBody>
          <a:bodyPr/>
          <a:lstStyle/>
          <a:p>
            <a:r>
              <a:rPr lang="en-US" b="1" dirty="0">
                <a:solidFill>
                  <a:schemeClr val="bg1"/>
                </a:solidFill>
                <a:latin typeface="Montserrat" panose="00000500000000000000" pitchFamily="2" charset="0"/>
                <a:cs typeface="Kanit" pitchFamily="2" charset="-34"/>
              </a:rPr>
              <a:t>COVID Lockdown Easing</a:t>
            </a:r>
          </a:p>
        </p:txBody>
      </p:sp>
      <p:sp>
        <p:nvSpPr>
          <p:cNvPr id="5" name="TextBox 4">
            <a:extLst>
              <a:ext uri="{FF2B5EF4-FFF2-40B4-BE49-F238E27FC236}">
                <a16:creationId xmlns:a16="http://schemas.microsoft.com/office/drawing/2014/main" id="{8EED5625-A4B6-4E64-BB68-25D114ADB18E}"/>
              </a:ext>
            </a:extLst>
          </p:cNvPr>
          <p:cNvSpPr txBox="1"/>
          <p:nvPr/>
        </p:nvSpPr>
        <p:spPr>
          <a:xfrm>
            <a:off x="0" y="5816446"/>
            <a:ext cx="12192000" cy="1040285"/>
          </a:xfrm>
          <a:prstGeom prst="rect">
            <a:avLst/>
          </a:prstGeom>
          <a:noFill/>
        </p:spPr>
        <p:txBody>
          <a:bodyPr wrap="square">
            <a:spAutoFit/>
          </a:bodyPr>
          <a:lstStyle/>
          <a:p>
            <a:pPr algn="l"/>
            <a:r>
              <a:rPr lang="en-US" sz="1400" b="1" dirty="0">
                <a:solidFill>
                  <a:srgbClr val="E6F4F1"/>
                </a:solidFill>
                <a:latin typeface="Times New Roman" panose="02020603050405020304" pitchFamily="18" charset="0"/>
                <a:cs typeface="Times New Roman" panose="02020603050405020304" pitchFamily="18" charset="0"/>
              </a:rPr>
              <a:t>Sources</a:t>
            </a:r>
            <a:r>
              <a:rPr lang="en-US" sz="1400" dirty="0">
                <a:solidFill>
                  <a:srgbClr val="E6F4F1"/>
                </a:solidFill>
                <a:latin typeface="Times New Roman" panose="02020603050405020304" pitchFamily="18" charset="0"/>
                <a:cs typeface="Times New Roman" panose="02020603050405020304" pitchFamily="18" charset="0"/>
              </a:rPr>
              <a:t> : 	</a:t>
            </a:r>
            <a:r>
              <a:rPr lang="th-TH" sz="1400" dirty="0">
                <a:solidFill>
                  <a:srgbClr val="E6F4F1"/>
                </a:solidFill>
                <a:latin typeface="Times New Roman" panose="02020603050405020304" pitchFamily="18" charset="0"/>
                <a:cs typeface="Times New Roman" panose="02020603050405020304" pitchFamily="18" charset="0"/>
              </a:rPr>
              <a:t>ศูนย์ข้อมูล </a:t>
            </a:r>
            <a:r>
              <a:rPr lang="en-US" sz="1400" dirty="0">
                <a:solidFill>
                  <a:srgbClr val="E6F4F1"/>
                </a:solidFill>
                <a:latin typeface="Times New Roman" panose="02020603050405020304" pitchFamily="18" charset="0"/>
                <a:cs typeface="Times New Roman" panose="02020603050405020304" pitchFamily="18" charset="0"/>
              </a:rPr>
              <a:t>COVID-19, </a:t>
            </a:r>
            <a:r>
              <a:rPr lang="th-TH" sz="1400" dirty="0">
                <a:solidFill>
                  <a:srgbClr val="E6F4F1"/>
                </a:solidFill>
                <a:latin typeface="Times New Roman" panose="02020603050405020304" pitchFamily="18" charset="0"/>
                <a:cs typeface="Times New Roman" panose="02020603050405020304" pitchFamily="18" charset="0"/>
              </a:rPr>
              <a:t>กรมประชาสัมพันธ์. </a:t>
            </a:r>
            <a:r>
              <a:rPr lang="th-TH" sz="1400" b="1" dirty="0">
                <a:solidFill>
                  <a:srgbClr val="E6F4F1"/>
                </a:solidFill>
                <a:latin typeface="Times New Roman" panose="02020603050405020304" pitchFamily="18" charset="0"/>
                <a:cs typeface="Times New Roman" panose="02020603050405020304" pitchFamily="18" charset="0"/>
              </a:rPr>
              <a:t>รวมสไลด์แถลงสถานการณ์โควิด-19 จาก ศบค. วันศุกร์ที่ 29 ตุลาคม 2564. </a:t>
            </a:r>
            <a:r>
              <a:rPr lang="en-US" sz="1400" dirty="0">
                <a:solidFill>
                  <a:srgbClr val="E6F4F1"/>
                </a:solidFill>
                <a:latin typeface="Times New Roman" panose="02020603050405020304" pitchFamily="18" charset="0"/>
                <a:cs typeface="Times New Roman" panose="02020603050405020304" pitchFamily="18" charset="0"/>
              </a:rPr>
              <a:t>https://www.facebook.com/informationcovid19/posts/436491864635810</a:t>
            </a:r>
          </a:p>
          <a:p>
            <a:pPr algn="l"/>
            <a:r>
              <a:rPr lang="en-US" sz="1400" dirty="0">
                <a:solidFill>
                  <a:srgbClr val="E6F4F1"/>
                </a:solidFill>
                <a:latin typeface="Times New Roman" panose="02020603050405020304" pitchFamily="18" charset="0"/>
                <a:cs typeface="Times New Roman" panose="02020603050405020304" pitchFamily="18" charset="0"/>
              </a:rPr>
              <a:t>	Neill Fronde, The </a:t>
            </a:r>
            <a:r>
              <a:rPr lang="en-US" sz="1400" dirty="0" err="1">
                <a:solidFill>
                  <a:srgbClr val="E6F4F1"/>
                </a:solidFill>
                <a:latin typeface="Times New Roman" panose="02020603050405020304" pitchFamily="18" charset="0"/>
                <a:cs typeface="Times New Roman" panose="02020603050405020304" pitchFamily="18" charset="0"/>
              </a:rPr>
              <a:t>Thaiger</a:t>
            </a:r>
            <a:r>
              <a:rPr lang="en-US" sz="1400" dirty="0">
                <a:solidFill>
                  <a:srgbClr val="E6F4F1"/>
                </a:solidFill>
                <a:latin typeface="Times New Roman" panose="02020603050405020304" pitchFamily="18" charset="0"/>
                <a:cs typeface="Times New Roman" panose="02020603050405020304" pitchFamily="18" charset="0"/>
              </a:rPr>
              <a:t>. </a:t>
            </a:r>
            <a:r>
              <a:rPr lang="en-US" sz="1400" b="1" dirty="0">
                <a:solidFill>
                  <a:srgbClr val="E6F4F1"/>
                </a:solidFill>
                <a:latin typeface="Times New Roman" panose="02020603050405020304" pitchFamily="18" charset="0"/>
                <a:cs typeface="Times New Roman" panose="02020603050405020304" pitchFamily="18" charset="0"/>
              </a:rPr>
              <a:t>The CCSA: Only 7 provinces in the Dark Red Zone, 5 zones used now.</a:t>
            </a:r>
          </a:p>
          <a:p>
            <a:pPr algn="l"/>
            <a:r>
              <a:rPr lang="en-US" sz="1400" dirty="0">
                <a:solidFill>
                  <a:srgbClr val="E6F4F1"/>
                </a:solidFill>
                <a:latin typeface="Times New Roman" panose="02020603050405020304" pitchFamily="18" charset="0"/>
                <a:cs typeface="Times New Roman" panose="02020603050405020304" pitchFamily="18" charset="0"/>
              </a:rPr>
              <a:t>https://thethaiger.com/coronavirus/ccsa-only-7-provinces-in-the-dark-red-zone-5-zones-used-now</a:t>
            </a:r>
          </a:p>
        </p:txBody>
      </p:sp>
      <p:sp>
        <p:nvSpPr>
          <p:cNvPr id="9" name="TextBox 8">
            <a:extLst>
              <a:ext uri="{FF2B5EF4-FFF2-40B4-BE49-F238E27FC236}">
                <a16:creationId xmlns:a16="http://schemas.microsoft.com/office/drawing/2014/main" id="{C506D3FA-42EE-41F7-A6D3-56979CD8B673}"/>
              </a:ext>
            </a:extLst>
          </p:cNvPr>
          <p:cNvSpPr txBox="1"/>
          <p:nvPr/>
        </p:nvSpPr>
        <p:spPr>
          <a:xfrm>
            <a:off x="7430944" y="1785422"/>
            <a:ext cx="4622157" cy="3785652"/>
          </a:xfrm>
          <a:prstGeom prst="rect">
            <a:avLst/>
          </a:prstGeom>
          <a:noFill/>
        </p:spPr>
        <p:txBody>
          <a:bodyPr wrap="square">
            <a:spAutoFit/>
          </a:bodyPr>
          <a:lstStyle/>
          <a:p>
            <a:r>
              <a:rPr lang="en-US" sz="2000" dirty="0">
                <a:solidFill>
                  <a:srgbClr val="E6F4F1"/>
                </a:solidFill>
                <a:latin typeface="Georgia" panose="02040502050405020303" pitchFamily="18" charset="0"/>
              </a:rPr>
              <a:t>(29 October 21)</a:t>
            </a:r>
            <a:endParaRPr lang="en-US" sz="2000" i="0" dirty="0">
              <a:solidFill>
                <a:srgbClr val="E6F4F1"/>
              </a:solidFill>
              <a:effectLst/>
              <a:latin typeface="Georgia" panose="02040502050405020303" pitchFamily="18" charset="0"/>
            </a:endParaRPr>
          </a:p>
          <a:p>
            <a:r>
              <a:rPr lang="en-US" sz="2000" i="0" dirty="0">
                <a:solidFill>
                  <a:srgbClr val="E6F4F1"/>
                </a:solidFill>
                <a:effectLst/>
                <a:latin typeface="Georgia" panose="02040502050405020303" pitchFamily="18" charset="0"/>
              </a:rPr>
              <a:t>The </a:t>
            </a:r>
            <a:r>
              <a:rPr lang="en-US" sz="2000" i="0" strike="noStrike" dirty="0">
                <a:solidFill>
                  <a:srgbClr val="E6F4F1"/>
                </a:solidFill>
                <a:effectLst/>
                <a:latin typeface="Georgia" panose="02040502050405020303" pitchFamily="18" charset="0"/>
              </a:rPr>
              <a:t>CCSA</a:t>
            </a:r>
            <a:r>
              <a:rPr lang="en-US" sz="2000" i="0" dirty="0">
                <a:solidFill>
                  <a:srgbClr val="E6F4F1"/>
                </a:solidFill>
                <a:effectLst/>
                <a:latin typeface="Georgia" panose="02040502050405020303" pitchFamily="18" charset="0"/>
              </a:rPr>
              <a:t> eased restriction zone ahead of 1 Nov 21’s  reopening to international tourism</a:t>
            </a:r>
          </a:p>
          <a:p>
            <a:endParaRPr lang="en-US" sz="2000" i="0" dirty="0">
              <a:solidFill>
                <a:srgbClr val="E6F4F1"/>
              </a:solidFill>
              <a:effectLst/>
              <a:latin typeface="Georgia" panose="02040502050405020303" pitchFamily="18" charset="0"/>
            </a:endParaRPr>
          </a:p>
          <a:p>
            <a:r>
              <a:rPr lang="en-US" sz="2000" i="0" dirty="0">
                <a:solidFill>
                  <a:srgbClr val="E6F4F1"/>
                </a:solidFill>
                <a:effectLst/>
                <a:latin typeface="Georgia" panose="02040502050405020303" pitchFamily="18" charset="0"/>
              </a:rPr>
              <a:t>They also massively </a:t>
            </a:r>
            <a:r>
              <a:rPr lang="en-US" sz="2000" b="0" i="0" dirty="0">
                <a:solidFill>
                  <a:srgbClr val="E6F4F1"/>
                </a:solidFill>
                <a:effectLst/>
                <a:latin typeface="Georgia" panose="02040502050405020303" pitchFamily="18" charset="0"/>
              </a:rPr>
              <a:t>reduced the Dark Red Zone from 23 to just 7 provinces</a:t>
            </a:r>
            <a:endParaRPr lang="en-US" sz="2000" b="0" dirty="0">
              <a:solidFill>
                <a:srgbClr val="E6F4F1"/>
              </a:solidFill>
              <a:latin typeface="Georgia" panose="02040502050405020303" pitchFamily="18" charset="0"/>
            </a:endParaRPr>
          </a:p>
          <a:p>
            <a:endParaRPr lang="en-US" sz="2000" i="0" dirty="0">
              <a:solidFill>
                <a:srgbClr val="E6F4F1"/>
              </a:solidFill>
              <a:effectLst/>
              <a:latin typeface="Georgia" panose="02040502050405020303" pitchFamily="18" charset="0"/>
            </a:endParaRPr>
          </a:p>
          <a:p>
            <a:r>
              <a:rPr lang="en-US" sz="2000" i="0" dirty="0">
                <a:solidFill>
                  <a:srgbClr val="E6F4F1"/>
                </a:solidFill>
                <a:effectLst/>
                <a:latin typeface="Georgia" panose="02040502050405020303" pitchFamily="18" charset="0"/>
              </a:rPr>
              <a:t>The new blue zone for pilot tourism areas are introduced which includes just 4 provinces – Bangkok, Krabi, </a:t>
            </a:r>
            <a:r>
              <a:rPr lang="en-US" sz="2000" i="0" dirty="0" err="1">
                <a:solidFill>
                  <a:srgbClr val="E6F4F1"/>
                </a:solidFill>
                <a:effectLst/>
                <a:latin typeface="Georgia" panose="02040502050405020303" pitchFamily="18" charset="0"/>
              </a:rPr>
              <a:t>Phang</a:t>
            </a:r>
            <a:r>
              <a:rPr lang="en-US" sz="2000" i="0" dirty="0">
                <a:solidFill>
                  <a:srgbClr val="E6F4F1"/>
                </a:solidFill>
                <a:effectLst/>
                <a:latin typeface="Georgia" panose="02040502050405020303" pitchFamily="18" charset="0"/>
              </a:rPr>
              <a:t> Nga, and Phuket.</a:t>
            </a:r>
          </a:p>
        </p:txBody>
      </p:sp>
      <p:pic>
        <p:nvPicPr>
          <p:cNvPr id="12" name="Picture 2" descr="อาจเป็นรูปภาพของ ข้อความ">
            <a:extLst>
              <a:ext uri="{FF2B5EF4-FFF2-40B4-BE49-F238E27FC236}">
                <a16:creationId xmlns:a16="http://schemas.microsoft.com/office/drawing/2014/main" id="{27FAF53D-D65F-4BEE-BDFE-B64E319F4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8" y="1690688"/>
            <a:ext cx="7045739" cy="396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26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9289-DD68-4FC3-9F82-A4B78913EE6A}"/>
              </a:ext>
            </a:extLst>
          </p:cNvPr>
          <p:cNvSpPr>
            <a:spLocks noGrp="1"/>
          </p:cNvSpPr>
          <p:nvPr>
            <p:ph type="title"/>
          </p:nvPr>
        </p:nvSpPr>
        <p:spPr/>
        <p:txBody>
          <a:bodyPr/>
          <a:lstStyle/>
          <a:p>
            <a:r>
              <a:rPr lang="en-US" b="1" dirty="0">
                <a:solidFill>
                  <a:schemeClr val="bg1"/>
                </a:solidFill>
                <a:latin typeface="Montserrat" panose="00000500000000000000" pitchFamily="2" charset="0"/>
                <a:cs typeface="Kanit" pitchFamily="2" charset="-34"/>
              </a:rPr>
              <a:t>Pilot tourism areas</a:t>
            </a:r>
            <a:endParaRPr lang="en-US" b="1" dirty="0">
              <a:latin typeface="Corbel" panose="020B0503020204020204" pitchFamily="34" charset="0"/>
              <a:ea typeface="Verdana" panose="020B0604030504040204" pitchFamily="34" charset="0"/>
              <a:cs typeface="Noto Sans Thai" panose="020B0502040504020204" pitchFamily="34" charset="0"/>
            </a:endParaRPr>
          </a:p>
        </p:txBody>
      </p:sp>
      <p:pic>
        <p:nvPicPr>
          <p:cNvPr id="7" name="Content Placeholder 6">
            <a:extLst>
              <a:ext uri="{FF2B5EF4-FFF2-40B4-BE49-F238E27FC236}">
                <a16:creationId xmlns:a16="http://schemas.microsoft.com/office/drawing/2014/main" id="{8BF54ECD-E8AB-42C1-81B9-694745F751F4}"/>
              </a:ext>
            </a:extLst>
          </p:cNvPr>
          <p:cNvPicPr>
            <a:picLocks noGrp="1" noChangeAspect="1"/>
          </p:cNvPicPr>
          <p:nvPr>
            <p:ph idx="1"/>
          </p:nvPr>
        </p:nvPicPr>
        <p:blipFill>
          <a:blip r:embed="rId3"/>
          <a:stretch>
            <a:fillRect/>
          </a:stretch>
        </p:blipFill>
        <p:spPr>
          <a:xfrm>
            <a:off x="143933" y="1683704"/>
            <a:ext cx="7530887" cy="4351338"/>
          </a:xfrm>
        </p:spPr>
      </p:pic>
      <p:sp>
        <p:nvSpPr>
          <p:cNvPr id="5" name="TextBox 4">
            <a:extLst>
              <a:ext uri="{FF2B5EF4-FFF2-40B4-BE49-F238E27FC236}">
                <a16:creationId xmlns:a16="http://schemas.microsoft.com/office/drawing/2014/main" id="{8EED5625-A4B6-4E64-BB68-25D114ADB18E}"/>
              </a:ext>
            </a:extLst>
          </p:cNvPr>
          <p:cNvSpPr txBox="1"/>
          <p:nvPr/>
        </p:nvSpPr>
        <p:spPr>
          <a:xfrm>
            <a:off x="0" y="6334780"/>
            <a:ext cx="12192000" cy="523220"/>
          </a:xfrm>
          <a:prstGeom prst="rect">
            <a:avLst/>
          </a:prstGeom>
          <a:noFill/>
        </p:spPr>
        <p:txBody>
          <a:bodyPr wrap="square">
            <a:spAutoFit/>
          </a:bodyPr>
          <a:lstStyle/>
          <a:p>
            <a:r>
              <a:rPr lang="en-US" sz="1400" b="1" dirty="0">
                <a:solidFill>
                  <a:srgbClr val="E6F4F1"/>
                </a:solidFill>
                <a:latin typeface="Times New Roman" panose="02020603050405020304" pitchFamily="18" charset="0"/>
                <a:cs typeface="Times New Roman" panose="02020603050405020304" pitchFamily="18" charset="0"/>
              </a:rPr>
              <a:t>Source : </a:t>
            </a:r>
            <a:r>
              <a:rPr lang="en-US" sz="1400" dirty="0">
                <a:solidFill>
                  <a:srgbClr val="E6F4F1"/>
                </a:solidFill>
                <a:latin typeface="Times New Roman" panose="02020603050405020304" pitchFamily="18" charset="0"/>
                <a:cs typeface="Times New Roman" panose="02020603050405020304" pitchFamily="18" charset="0"/>
              </a:rPr>
              <a:t>	</a:t>
            </a:r>
            <a:r>
              <a:rPr lang="th-TH" sz="1400" dirty="0">
                <a:solidFill>
                  <a:srgbClr val="E6F4F1"/>
                </a:solidFill>
                <a:latin typeface="Times New Roman" panose="02020603050405020304" pitchFamily="18" charset="0"/>
              </a:rPr>
              <a:t>ศูนย์ข้อมูล </a:t>
            </a:r>
            <a:r>
              <a:rPr lang="en-US" sz="1400" dirty="0">
                <a:solidFill>
                  <a:srgbClr val="E6F4F1"/>
                </a:solidFill>
                <a:latin typeface="Times New Roman" panose="02020603050405020304" pitchFamily="18" charset="0"/>
                <a:cs typeface="Times New Roman" panose="02020603050405020304" pitchFamily="18" charset="0"/>
              </a:rPr>
              <a:t>COVID-19, </a:t>
            </a:r>
            <a:r>
              <a:rPr lang="th-TH" sz="1400" dirty="0">
                <a:solidFill>
                  <a:srgbClr val="E6F4F1"/>
                </a:solidFill>
                <a:latin typeface="Times New Roman" panose="02020603050405020304" pitchFamily="18" charset="0"/>
              </a:rPr>
              <a:t>กรมประชาสัมพันธ์. </a:t>
            </a:r>
            <a:r>
              <a:rPr lang="th-TH" sz="1400" b="1" dirty="0">
                <a:solidFill>
                  <a:srgbClr val="E6F4F1"/>
                </a:solidFill>
                <a:latin typeface="Times New Roman" panose="02020603050405020304" pitchFamily="18" charset="0"/>
              </a:rPr>
              <a:t>รวมสไลด์แถลงสถานการณ์โควิด-19 จาก ศบค. วันจันทร์ที่ 27 กันยายน 2564</a:t>
            </a:r>
            <a:r>
              <a:rPr lang="th-TH" sz="1400" dirty="0">
                <a:solidFill>
                  <a:srgbClr val="E6F4F1"/>
                </a:solidFill>
                <a:latin typeface="Times New Roman" panose="02020603050405020304" pitchFamily="18" charset="0"/>
              </a:rPr>
              <a:t>. </a:t>
            </a:r>
            <a:r>
              <a:rPr lang="en-US" sz="1400" dirty="0">
                <a:solidFill>
                  <a:srgbClr val="E6F4F1"/>
                </a:solidFill>
                <a:latin typeface="Times New Roman" panose="02020603050405020304" pitchFamily="18" charset="0"/>
                <a:cs typeface="Times New Roman" panose="02020603050405020304" pitchFamily="18" charset="0"/>
              </a:rPr>
              <a:t>https://www.facebook.com/informationcovid19/posts/415381546746842</a:t>
            </a:r>
          </a:p>
        </p:txBody>
      </p:sp>
      <p:sp>
        <p:nvSpPr>
          <p:cNvPr id="10" name="TextBox 9">
            <a:extLst>
              <a:ext uri="{FF2B5EF4-FFF2-40B4-BE49-F238E27FC236}">
                <a16:creationId xmlns:a16="http://schemas.microsoft.com/office/drawing/2014/main" id="{922CF8C5-5C55-4C9D-A40D-D6E354CBDC04}"/>
              </a:ext>
            </a:extLst>
          </p:cNvPr>
          <p:cNvSpPr txBox="1"/>
          <p:nvPr/>
        </p:nvSpPr>
        <p:spPr>
          <a:xfrm>
            <a:off x="7862693" y="2428212"/>
            <a:ext cx="4185374" cy="3170099"/>
          </a:xfrm>
          <a:prstGeom prst="rect">
            <a:avLst/>
          </a:prstGeom>
          <a:noFill/>
        </p:spPr>
        <p:txBody>
          <a:bodyPr wrap="square">
            <a:spAutoFit/>
          </a:bodyPr>
          <a:lstStyle/>
          <a:p>
            <a:r>
              <a:rPr lang="en-US" sz="2000" dirty="0">
                <a:solidFill>
                  <a:srgbClr val="E6F4F1"/>
                </a:solidFill>
                <a:latin typeface="Georgia" panose="02040502050405020303" pitchFamily="18" charset="0"/>
              </a:rPr>
              <a:t>(27 September 21)</a:t>
            </a:r>
          </a:p>
          <a:p>
            <a:r>
              <a:rPr lang="en-US" sz="2000" dirty="0">
                <a:solidFill>
                  <a:srgbClr val="E6F4F1"/>
                </a:solidFill>
                <a:latin typeface="Georgia" panose="02040502050405020303" pitchFamily="18" charset="0"/>
              </a:rPr>
              <a:t>The CCSA presented criteria for areas to reopen the tourism areas in Q4 2021</a:t>
            </a:r>
          </a:p>
          <a:p>
            <a:endParaRPr lang="en-US" sz="2000" dirty="0">
              <a:solidFill>
                <a:srgbClr val="E6F4F1"/>
              </a:solidFill>
              <a:latin typeface="Georgia" panose="02040502050405020303" pitchFamily="18" charset="0"/>
            </a:endParaRPr>
          </a:p>
          <a:p>
            <a:r>
              <a:rPr lang="en-US" sz="2000" dirty="0">
                <a:solidFill>
                  <a:srgbClr val="E6F4F1"/>
                </a:solidFill>
                <a:latin typeface="Georgia" panose="02040502050405020303" pitchFamily="18" charset="0"/>
              </a:rPr>
              <a:t>The criteria included</a:t>
            </a:r>
          </a:p>
          <a:p>
            <a:pPr marL="285750" indent="-285750">
              <a:buFont typeface="Arial" panose="020B0604020202020204" pitchFamily="34" charset="0"/>
              <a:buChar char="•"/>
            </a:pPr>
            <a:r>
              <a:rPr lang="en-US" sz="2000" dirty="0">
                <a:solidFill>
                  <a:srgbClr val="E6F4F1"/>
                </a:solidFill>
                <a:latin typeface="Georgia" panose="02040502050405020303" pitchFamily="18" charset="0"/>
              </a:rPr>
              <a:t>Fully Vaccinated of pop</a:t>
            </a:r>
          </a:p>
          <a:p>
            <a:pPr marL="285750" indent="-285750">
              <a:buFont typeface="Arial" panose="020B0604020202020204" pitchFamily="34" charset="0"/>
              <a:buChar char="•"/>
            </a:pPr>
            <a:r>
              <a:rPr lang="en-US" sz="2000" dirty="0">
                <a:solidFill>
                  <a:srgbClr val="E6F4F1"/>
                </a:solidFill>
                <a:latin typeface="Georgia" panose="02040502050405020303" pitchFamily="18" charset="0"/>
              </a:rPr>
              <a:t>Fully Vaccinated of risk groups</a:t>
            </a:r>
          </a:p>
          <a:p>
            <a:pPr marL="285750" indent="-285750">
              <a:buFont typeface="Arial" panose="020B0604020202020204" pitchFamily="34" charset="0"/>
              <a:buChar char="•"/>
            </a:pPr>
            <a:r>
              <a:rPr lang="en-US" sz="2000" dirty="0">
                <a:solidFill>
                  <a:srgbClr val="E6F4F1"/>
                </a:solidFill>
                <a:latin typeface="Georgia" panose="02040502050405020303" pitchFamily="18" charset="0"/>
              </a:rPr>
              <a:t>Serious Case’s bed capacity </a:t>
            </a:r>
          </a:p>
          <a:p>
            <a:pPr marL="285750" indent="-285750">
              <a:buFont typeface="Arial" panose="020B0604020202020204" pitchFamily="34" charset="0"/>
              <a:buChar char="•"/>
            </a:pPr>
            <a:r>
              <a:rPr lang="en-US" sz="2000" dirty="0">
                <a:solidFill>
                  <a:srgbClr val="E6F4F1"/>
                </a:solidFill>
                <a:latin typeface="Georgia" panose="02040502050405020303" pitchFamily="18" charset="0"/>
              </a:rPr>
              <a:t>Week Average cases</a:t>
            </a:r>
          </a:p>
        </p:txBody>
      </p:sp>
    </p:spTree>
    <p:extLst>
      <p:ext uri="{BB962C8B-B14F-4D97-AF65-F5344CB8AC3E}">
        <p14:creationId xmlns:p14="http://schemas.microsoft.com/office/powerpoint/2010/main" val="627698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9289-DD68-4FC3-9F82-A4B78913EE6A}"/>
              </a:ext>
            </a:extLst>
          </p:cNvPr>
          <p:cNvSpPr>
            <a:spLocks noGrp="1"/>
          </p:cNvSpPr>
          <p:nvPr>
            <p:ph type="title"/>
          </p:nvPr>
        </p:nvSpPr>
        <p:spPr>
          <a:xfrm>
            <a:off x="838200" y="365125"/>
            <a:ext cx="10967720" cy="1749621"/>
          </a:xfrm>
        </p:spPr>
        <p:txBody>
          <a:bodyPr>
            <a:noAutofit/>
          </a:bodyPr>
          <a:lstStyle/>
          <a:p>
            <a:r>
              <a:rPr lang="en-US" b="1" dirty="0">
                <a:solidFill>
                  <a:srgbClr val="E6F4F1"/>
                </a:solidFill>
                <a:latin typeface="Montserrat" panose="00000500000000000000" pitchFamily="2" charset="0"/>
                <a:ea typeface="Verdana" panose="020B0604030504040204" pitchFamily="34" charset="0"/>
                <a:cs typeface="Noto Sans Thai" panose="020B0502040504020204" pitchFamily="34" charset="0"/>
              </a:rPr>
              <a:t>What if we use AI to help us decide where to easing restriction?</a:t>
            </a:r>
          </a:p>
        </p:txBody>
      </p:sp>
      <p:pic>
        <p:nvPicPr>
          <p:cNvPr id="26" name="Content Placeholder 25" descr="Icon&#10;&#10;Description automatically generated">
            <a:extLst>
              <a:ext uri="{FF2B5EF4-FFF2-40B4-BE49-F238E27FC236}">
                <a16:creationId xmlns:a16="http://schemas.microsoft.com/office/drawing/2014/main" id="{0AE6D6C0-1244-4CA4-90B9-A55E48BAD6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8661" y="2546309"/>
            <a:ext cx="3375692" cy="3375692"/>
          </a:xfrm>
        </p:spPr>
      </p:pic>
      <p:pic>
        <p:nvPicPr>
          <p:cNvPr id="11276" name="Picture 12">
            <a:extLst>
              <a:ext uri="{FF2B5EF4-FFF2-40B4-BE49-F238E27FC236}">
                <a16:creationId xmlns:a16="http://schemas.microsoft.com/office/drawing/2014/main" id="{A736B86C-49F1-4AD0-85DC-67875FF1424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084" b="93502" l="3125" r="48730">
                        <a14:foregroundMark x1="7422" y1="10793" x2="15137" y2="7048"/>
                        <a14:foregroundMark x1="15137" y1="7048" x2="22949" y2="9912"/>
                        <a14:foregroundMark x1="22949" y1="9912" x2="15527" y2="8811"/>
                        <a14:foregroundMark x1="20410" y1="5947" x2="15234" y2="5396"/>
                        <a14:foregroundMark x1="17578" y1="4736" x2="16895" y2="4736"/>
                        <a14:foregroundMark x1="18848" y1="4736" x2="19727" y2="3855"/>
                        <a14:foregroundMark x1="17578" y1="3744" x2="17578" y2="3084"/>
                        <a14:foregroundMark x1="47656" y1="32048" x2="48828" y2="39537"/>
                        <a14:foregroundMark x1="48828" y1="39537" x2="47559" y2="35573"/>
                        <a14:foregroundMark x1="18652" y1="88987" x2="25195" y2="93502"/>
                        <a14:foregroundMark x1="25195" y1="93502" x2="18848" y2="88987"/>
                        <a14:foregroundMark x1="8496" y1="81828" x2="8203" y2="81388"/>
                        <a14:foregroundMark x1="31055" y1="56167" x2="31055" y2="56167"/>
                        <a14:foregroundMark x1="17871" y1="72247" x2="17871" y2="72247"/>
                        <a14:foregroundMark x1="17871" y1="72247" x2="17871" y2="72357"/>
                        <a14:foregroundMark x1="18066" y1="72907" x2="17871" y2="72026"/>
                        <a14:foregroundMark x1="18652" y1="72357" x2="17871" y2="72026"/>
                        <a14:foregroundMark x1="17871" y1="70595" x2="17871" y2="70595"/>
                        <a14:foregroundMark x1="32617" y1="58590" x2="32617" y2="58590"/>
                        <a14:backgroundMark x1="17492" y1="72357" x2="17578" y2="72797"/>
                        <a14:backgroundMark x1="17144" y1="70595" x2="17492" y2="72357"/>
                        <a14:backgroundMark x1="17093" y1="70334" x2="17144" y2="70595"/>
                        <a14:backgroundMark x1="16623" y1="67947" x2="17027" y2="69995"/>
                        <a14:backgroundMark x1="18066" y1="72247" x2="17188" y2="71916"/>
                        <a14:backgroundMark x1="16992" y1="72797" x2="16992" y2="73458"/>
                        <a14:backgroundMark x1="4004" y1="14868" x2="4004" y2="14868"/>
                        <a14:backgroundMark x1="3809" y1="15529" x2="3809" y2="15529"/>
                        <a14:backgroundMark x1="3418" y1="15308" x2="3418" y2="15308"/>
                        <a14:backgroundMark x1="3711" y1="15308" x2="3711" y2="15308"/>
                        <a14:backgroundMark x1="3711" y1="15308" x2="3809" y2="15308"/>
                        <a14:backgroundMark x1="4883" y1="15308" x2="3223" y2="15198"/>
                        <a14:backgroundMark x1="1758" y1="15749" x2="3125" y2="15749"/>
                        <a14:backgroundMark x1="2148" y1="14207" x2="3223" y2="15529"/>
                        <a14:backgroundMark x1="3516" y1="16850" x2="3711" y2="13216"/>
                        <a14:backgroundMark x1="4297" y1="14648" x2="2832" y2="16520"/>
                      </a14:backgroundRemoval>
                    </a14:imgEffect>
                  </a14:imgLayer>
                </a14:imgProps>
              </a:ext>
              <a:ext uri="{28A0092B-C50C-407E-A947-70E740481C1C}">
                <a14:useLocalDpi xmlns:a14="http://schemas.microsoft.com/office/drawing/2010/main" val="0"/>
              </a:ext>
            </a:extLst>
          </a:blip>
          <a:srcRect r="47525"/>
          <a:stretch/>
        </p:blipFill>
        <p:spPr bwMode="auto">
          <a:xfrm>
            <a:off x="7995781" y="2009327"/>
            <a:ext cx="2570940" cy="4344236"/>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Chevron 27">
            <a:extLst>
              <a:ext uri="{FF2B5EF4-FFF2-40B4-BE49-F238E27FC236}">
                <a16:creationId xmlns:a16="http://schemas.microsoft.com/office/drawing/2014/main" id="{6BFA6CB9-C738-4732-993E-5C7F00E2991B}"/>
              </a:ext>
            </a:extLst>
          </p:cNvPr>
          <p:cNvSpPr/>
          <p:nvPr/>
        </p:nvSpPr>
        <p:spPr>
          <a:xfrm>
            <a:off x="5326283" y="3275635"/>
            <a:ext cx="1539433" cy="2164466"/>
          </a:xfrm>
          <a:prstGeom prst="chevron">
            <a:avLst/>
          </a:prstGeom>
          <a:solidFill>
            <a:srgbClr val="FF8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94539C21-286D-4422-B839-3B383A25D953}"/>
              </a:ext>
            </a:extLst>
          </p:cNvPr>
          <p:cNvSpPr txBox="1"/>
          <p:nvPr/>
        </p:nvSpPr>
        <p:spPr>
          <a:xfrm>
            <a:off x="9034" y="6353563"/>
            <a:ext cx="12626051" cy="523220"/>
          </a:xfrm>
          <a:prstGeom prst="rect">
            <a:avLst/>
          </a:prstGeom>
          <a:noFill/>
        </p:spPr>
        <p:txBody>
          <a:bodyPr wrap="square">
            <a:spAutoFit/>
          </a:bodyPr>
          <a:lstStyle/>
          <a:p>
            <a:r>
              <a:rPr lang="fr-FR" sz="1400" b="1" dirty="0">
                <a:solidFill>
                  <a:srgbClr val="E6F4F1"/>
                </a:solidFill>
                <a:latin typeface="Times New Roman" panose="02020603050405020304" pitchFamily="18" charset="0"/>
                <a:cs typeface="Times New Roman" panose="02020603050405020304" pitchFamily="18" charset="0"/>
              </a:rPr>
              <a:t>Images sources : 	</a:t>
            </a:r>
            <a:r>
              <a:rPr lang="en-US" sz="1400" dirty="0">
                <a:solidFill>
                  <a:srgbClr val="E6F4F1"/>
                </a:solidFill>
              </a:rPr>
              <a:t>AI Icons made by https://www.freepik.com from https://www.flaticon.com/</a:t>
            </a:r>
          </a:p>
          <a:p>
            <a:r>
              <a:rPr lang="en-US" sz="1400" dirty="0">
                <a:solidFill>
                  <a:srgbClr val="E6F4F1"/>
                </a:solidFill>
              </a:rPr>
              <a:t>Covid-19 Situation zoning map from https://bkktribune.com/lockdown-remains-in-place-disease-control-measures-stepped-up/</a:t>
            </a:r>
          </a:p>
        </p:txBody>
      </p:sp>
    </p:spTree>
    <p:extLst>
      <p:ext uri="{BB962C8B-B14F-4D97-AF65-F5344CB8AC3E}">
        <p14:creationId xmlns:p14="http://schemas.microsoft.com/office/powerpoint/2010/main" val="2827955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3FE7DCE-1B4C-497E-80C0-64C37F3DA34D}"/>
              </a:ext>
            </a:extLst>
          </p:cNvPr>
          <p:cNvSpPr>
            <a:spLocks noGrp="1"/>
          </p:cNvSpPr>
          <p:nvPr>
            <p:ph type="title"/>
          </p:nvPr>
        </p:nvSpPr>
        <p:spPr>
          <a:xfrm>
            <a:off x="838200" y="365125"/>
            <a:ext cx="10515600" cy="1325563"/>
          </a:xfrm>
        </p:spPr>
        <p:txBody>
          <a:bodyPr/>
          <a:lstStyle/>
          <a:p>
            <a:r>
              <a:rPr lang="en-US" b="1" dirty="0">
                <a:solidFill>
                  <a:srgbClr val="E6F4F1"/>
                </a:solidFill>
                <a:latin typeface="Montserrat" panose="00000500000000000000" pitchFamily="2" charset="0"/>
                <a:ea typeface="Verdana" panose="020B0604030504040204" pitchFamily="34" charset="0"/>
                <a:cs typeface="Noto Sans Thai" panose="020B0502040504020204" pitchFamily="34" charset="0"/>
              </a:rPr>
              <a:t>How can AI help us ?</a:t>
            </a:r>
          </a:p>
        </p:txBody>
      </p:sp>
      <p:sp>
        <p:nvSpPr>
          <p:cNvPr id="5" name="Content Placeholder 4">
            <a:extLst>
              <a:ext uri="{FF2B5EF4-FFF2-40B4-BE49-F238E27FC236}">
                <a16:creationId xmlns:a16="http://schemas.microsoft.com/office/drawing/2014/main" id="{36866DC1-B902-4200-9660-E998C5E98649}"/>
              </a:ext>
            </a:extLst>
          </p:cNvPr>
          <p:cNvSpPr>
            <a:spLocks noGrp="1"/>
          </p:cNvSpPr>
          <p:nvPr>
            <p:ph idx="1"/>
          </p:nvPr>
        </p:nvSpPr>
        <p:spPr>
          <a:xfrm>
            <a:off x="6951564" y="2521367"/>
            <a:ext cx="4686782" cy="2927742"/>
          </a:xfrm>
        </p:spPr>
        <p:txBody>
          <a:bodyPr>
            <a:normAutofit lnSpcReduction="10000"/>
          </a:bodyPr>
          <a:lstStyle/>
          <a:p>
            <a:pPr marL="0" indent="0">
              <a:buNone/>
            </a:pPr>
            <a:r>
              <a:rPr lang="en-US" sz="2000" b="0" i="0" dirty="0">
                <a:solidFill>
                  <a:srgbClr val="E6F4F1"/>
                </a:solidFill>
                <a:effectLst/>
                <a:latin typeface="Georgia" panose="02040502050405020303" pitchFamily="18" charset="0"/>
              </a:rPr>
              <a:t>AI help us discover the hidden structure in data</a:t>
            </a:r>
          </a:p>
          <a:p>
            <a:pPr marL="0" indent="0">
              <a:buNone/>
            </a:pPr>
            <a:endParaRPr lang="en-US" sz="2000" b="0" i="0" dirty="0">
              <a:solidFill>
                <a:srgbClr val="E6F4F1"/>
              </a:solidFill>
              <a:effectLst/>
              <a:latin typeface="Georgia" panose="02040502050405020303" pitchFamily="18" charset="0"/>
            </a:endParaRPr>
          </a:p>
          <a:p>
            <a:pPr marL="0" indent="0">
              <a:buNone/>
            </a:pPr>
            <a:r>
              <a:rPr lang="en-US" sz="2000" b="0" i="0" dirty="0">
                <a:solidFill>
                  <a:srgbClr val="E6F4F1"/>
                </a:solidFill>
                <a:effectLst/>
                <a:latin typeface="Georgia" panose="02040502050405020303" pitchFamily="18" charset="0"/>
              </a:rPr>
              <a:t>Unlike humans, AI can analyze large datasets in seconds without errors</a:t>
            </a:r>
          </a:p>
          <a:p>
            <a:pPr marL="0" indent="0">
              <a:buNone/>
            </a:pPr>
            <a:endParaRPr lang="en-US" sz="2000" b="0" i="0" dirty="0">
              <a:solidFill>
                <a:srgbClr val="E6F4F1"/>
              </a:solidFill>
              <a:effectLst/>
              <a:latin typeface="Georgia" panose="02040502050405020303" pitchFamily="18" charset="0"/>
            </a:endParaRPr>
          </a:p>
          <a:p>
            <a:pPr marL="0" indent="0">
              <a:buNone/>
            </a:pPr>
            <a:r>
              <a:rPr lang="en-US" sz="2000" dirty="0">
                <a:solidFill>
                  <a:srgbClr val="E6F4F1"/>
                </a:solidFill>
                <a:latin typeface="Georgia" panose="02040502050405020303" pitchFamily="18" charset="0"/>
              </a:rPr>
              <a:t>We can use insights from AI to make effective, </a:t>
            </a:r>
            <a:r>
              <a:rPr lang="en-US" sz="2000" b="0" i="0" dirty="0">
                <a:solidFill>
                  <a:srgbClr val="E6F4F1"/>
                </a:solidFill>
                <a:effectLst/>
                <a:latin typeface="Georgia" panose="02040502050405020303" pitchFamily="18" charset="0"/>
              </a:rPr>
              <a:t>faster, more accurate, more consistent decisions</a:t>
            </a:r>
          </a:p>
          <a:p>
            <a:pPr marL="0" indent="0">
              <a:buNone/>
            </a:pPr>
            <a:endParaRPr lang="en-US" sz="2000" b="0" i="0" dirty="0">
              <a:solidFill>
                <a:srgbClr val="E6F4F1"/>
              </a:solidFill>
              <a:effectLst/>
              <a:latin typeface="Georgia" panose="02040502050405020303" pitchFamily="18" charset="0"/>
            </a:endParaRPr>
          </a:p>
        </p:txBody>
      </p:sp>
      <p:pic>
        <p:nvPicPr>
          <p:cNvPr id="10" name="Picture 9" descr="A picture containing vector graphics&#10;&#10;Description automatically generated">
            <a:extLst>
              <a:ext uri="{FF2B5EF4-FFF2-40B4-BE49-F238E27FC236}">
                <a16:creationId xmlns:a16="http://schemas.microsoft.com/office/drawing/2014/main" id="{25F39BFB-202B-43ED-A69F-DC44FB8803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7445" y1="42361" x2="26677" y2="30073"/>
                        <a14:foregroundMark x1="26677" y1="30073" x2="30800" y2="24050"/>
                        <a14:foregroundMark x1="30800" y1="24050" x2="37348" y2="18674"/>
                        <a14:foregroundMark x1="37348" y1="18674" x2="50243" y2="17704"/>
                        <a14:foregroundMark x1="50243" y1="17704" x2="58367" y2="18795"/>
                        <a14:foregroundMark x1="58367" y1="18795" x2="70049" y2="18108"/>
                        <a14:foregroundMark x1="70049" y1="18108" x2="68634" y2="26637"/>
                        <a14:foregroundMark x1="68634" y1="26637" x2="67785" y2="27324"/>
                        <a14:foregroundMark x1="66087" y1="44058" x2="45150" y2="39491"/>
                        <a14:foregroundMark x1="45150" y1="39491" x2="40946" y2="34438"/>
                        <a14:foregroundMark x1="25909" y1="29386" x2="32417" y2="20493"/>
                        <a14:foregroundMark x1="32417" y1="20493" x2="40986" y2="16411"/>
                        <a14:foregroundMark x1="40986" y1="16411" x2="48383" y2="15441"/>
                        <a14:foregroundMark x1="48383" y1="15441" x2="74414" y2="17745"/>
                        <a14:foregroundMark x1="74414" y1="17745" x2="73686" y2="26839"/>
                        <a14:foregroundMark x1="77405" y1="22797" x2="71665" y2="17623"/>
                        <a14:foregroundMark x1="71665" y1="17623" x2="70816" y2="17906"/>
                        <a14:foregroundMark x1="82458" y1="45877" x2="68513" y2="47494"/>
                        <a14:foregroundMark x1="68513" y1="47494" x2="57518" y2="54163"/>
                        <a14:foregroundMark x1="57518" y1="54163" x2="67462" y2="56467"/>
                        <a14:foregroundMark x1="67462" y1="56467" x2="63379" y2="49879"/>
                        <a14:foregroundMark x1="63379" y1="49879" x2="55861" y2="58731"/>
                        <a14:foregroundMark x1="55861" y1="58731" x2="69200" y2="54568"/>
                        <a14:foregroundMark x1="69200" y1="54568" x2="55982" y2="58933"/>
                        <a14:foregroundMark x1="55982" y1="58933" x2="68998" y2="59054"/>
                        <a14:foregroundMark x1="68998" y1="59054" x2="65481" y2="72676"/>
                        <a14:foregroundMark x1="65481" y1="72676" x2="58205" y2="79022"/>
                        <a14:foregroundMark x1="58205" y1="79022" x2="68068" y2="83266"/>
                        <a14:foregroundMark x1="68068" y1="83266" x2="75020" y2="79305"/>
                        <a14:foregroundMark x1="75020" y1="79305" x2="77607" y2="72352"/>
                        <a14:foregroundMark x1="77607" y1="72352" x2="75950" y2="81002"/>
                        <a14:foregroundMark x1="75950" y1="81002" x2="75546" y2="81326"/>
                        <a14:foregroundMark x1="76718" y1="71221" x2="78254" y2="79830"/>
                        <a14:foregroundMark x1="78254" y1="79830" x2="78092" y2="80154"/>
                        <a14:foregroundMark x1="76556" y1="69159" x2="78092" y2="77405"/>
                        <a14:foregroundMark x1="78092" y1="77405" x2="77405" y2="78981"/>
                        <a14:foregroundMark x1="75707" y1="66492" x2="80437" y2="78496"/>
                        <a14:foregroundMark x1="80437" y1="78496" x2="66249" y2="81487"/>
                        <a14:foregroundMark x1="78092" y1="66492" x2="80194" y2="78981"/>
                        <a14:foregroundMark x1="80194" y1="78981" x2="78647" y2="82677"/>
                        <a14:foregroundMark x1="79911" y1="68998" x2="68957" y2="84479"/>
                        <a14:foregroundMark x1="68957" y1="84479" x2="66936" y2="85044"/>
                        <a14:foregroundMark x1="75546" y1="83508" x2="22393" y2="83549"/>
                        <a14:foregroundMark x1="22393" y1="83549" x2="38804" y2="79224"/>
                        <a14:foregroundMark x1="38804" y1="79224" x2="24899" y2="83468"/>
                        <a14:foregroundMark x1="24899" y1="83468" x2="23605" y2="74293"/>
                        <a14:foregroundMark x1="23605" y1="74293" x2="27930" y2="67664"/>
                        <a14:foregroundMark x1="32821" y1="66977" x2="31609" y2="81043"/>
                        <a14:foregroundMark x1="31609" y1="81043" x2="20372" y2="83953"/>
                        <a14:foregroundMark x1="20372" y1="83953" x2="17502" y2="72797"/>
                        <a14:foregroundMark x1="17502" y1="72797" x2="22555" y2="59903"/>
                        <a14:foregroundMark x1="18674" y1="59539" x2="19927" y2="77850"/>
                        <a14:foregroundMark x1="19927" y1="77850" x2="14510" y2="68480"/>
                        <a14:foregroundMark x1="14342" y1="70042" x2="16411" y2="78173"/>
                        <a14:foregroundMark x1="16411" y1="78173" x2="24010" y2="85610"/>
                        <a14:foregroundMark x1="24010" y1="85610" x2="31326" y2="85368"/>
                        <a14:foregroundMark x1="17664" y1="80315" x2="17138" y2="79143"/>
                        <a14:foregroundMark x1="62530" y1="84721" x2="66411" y2="85044"/>
                        <a14:foregroundMark x1="75546" y1="82700" x2="35368" y2="85893"/>
                        <a14:foregroundMark x1="35368" y1="85893" x2="26071" y2="85206"/>
                        <a14:foregroundMark x1="17502" y1="68998" x2="16977" y2="64107"/>
                        <a14:foregroundMark x1="19321" y1="63258" x2="20291" y2="54002"/>
                        <a14:foregroundMark x1="20291" y1="54002" x2="21382" y2="51981"/>
                        <a14:backgroundMark x1="14430" y1="64956" x2="14107" y2="67138"/>
                        <a14:backgroundMark x1="79264" y1="84034" x2="76556" y2="86580"/>
                        <a14:backgroundMark x1="78577" y1="86580" x2="74010" y2="91471"/>
                        <a14:backgroundMark x1="77405" y1="84519" x2="76880" y2="88925"/>
                        <a14:backgroundMark x1="79264" y1="84034" x2="76395" y2="85732"/>
                        <a14:backgroundMark x1="79103" y1="84196" x2="77567" y2="83711"/>
                        <a14:backgroundMark x1="79264" y1="83508" x2="77041" y2="84196"/>
                        <a14:backgroundMark x1="78092" y1="83023" x2="78577" y2="83347"/>
                        <a14:backgroundMark x1="78092" y1="83023" x2="78739" y2="83872"/>
                        <a14:backgroundMark x1="80275" y1="83023" x2="77890" y2="84034"/>
                        <a14:backgroundMark x1="79911" y1="83185" x2="72838" y2="84883"/>
                        <a14:backgroundMark x1="13783" y1="65481" x2="13581" y2="70008"/>
                      </a14:backgroundRemoval>
                    </a14:imgEffect>
                  </a14:imgLayer>
                </a14:imgProps>
              </a:ext>
              <a:ext uri="{28A0092B-C50C-407E-A947-70E740481C1C}">
                <a14:useLocalDpi xmlns:a14="http://schemas.microsoft.com/office/drawing/2010/main" val="0"/>
              </a:ext>
            </a:extLst>
          </a:blip>
          <a:stretch>
            <a:fillRect/>
          </a:stretch>
        </p:blipFill>
        <p:spPr>
          <a:xfrm>
            <a:off x="937550" y="1027906"/>
            <a:ext cx="5914664" cy="5914664"/>
          </a:xfrm>
          <a:prstGeom prst="rect">
            <a:avLst/>
          </a:prstGeom>
        </p:spPr>
      </p:pic>
      <p:sp>
        <p:nvSpPr>
          <p:cNvPr id="16" name="TextBox 15">
            <a:extLst>
              <a:ext uri="{FF2B5EF4-FFF2-40B4-BE49-F238E27FC236}">
                <a16:creationId xmlns:a16="http://schemas.microsoft.com/office/drawing/2014/main" id="{42EF2204-756D-4989-A26E-772D308BD1C4}"/>
              </a:ext>
            </a:extLst>
          </p:cNvPr>
          <p:cNvSpPr txBox="1"/>
          <p:nvPr/>
        </p:nvSpPr>
        <p:spPr>
          <a:xfrm>
            <a:off x="0" y="6396335"/>
            <a:ext cx="12338613" cy="461665"/>
          </a:xfrm>
          <a:prstGeom prst="rect">
            <a:avLst/>
          </a:prstGeom>
          <a:noFill/>
        </p:spPr>
        <p:txBody>
          <a:bodyPr wrap="square">
            <a:spAutoFit/>
          </a:bodyPr>
          <a:lstStyle/>
          <a:p>
            <a:r>
              <a:rPr lang="en-US" sz="1200" b="1" dirty="0">
                <a:solidFill>
                  <a:srgbClr val="E6F4F1"/>
                </a:solidFill>
                <a:latin typeface="Times New Roman" panose="02020603050405020304" pitchFamily="18" charset="0"/>
                <a:cs typeface="Times New Roman" panose="02020603050405020304" pitchFamily="18" charset="0"/>
              </a:rPr>
              <a:t>Source : </a:t>
            </a:r>
            <a:r>
              <a:rPr lang="en-US" sz="1200" dirty="0">
                <a:solidFill>
                  <a:srgbClr val="E6F4F1"/>
                </a:solidFill>
                <a:latin typeface="Times New Roman" panose="02020603050405020304" pitchFamily="18" charset="0"/>
                <a:cs typeface="Times New Roman" panose="02020603050405020304" pitchFamily="18" charset="0"/>
              </a:rPr>
              <a:t>	</a:t>
            </a:r>
            <a:r>
              <a:rPr lang="en-US" sz="1200" dirty="0">
                <a:solidFill>
                  <a:srgbClr val="E6F4F1"/>
                </a:solidFill>
                <a:latin typeface="Times New Roman" panose="02020603050405020304" pitchFamily="18" charset="0"/>
              </a:rPr>
              <a:t>Jon Taylor, Peak AI. </a:t>
            </a:r>
            <a:r>
              <a:rPr lang="en-US" sz="1200" b="1" dirty="0">
                <a:solidFill>
                  <a:srgbClr val="E6F4F1"/>
                </a:solidFill>
                <a:latin typeface="Times New Roman" panose="02020603050405020304" pitchFamily="18" charset="0"/>
              </a:rPr>
              <a:t>AI decision making: the future of business intelligence. </a:t>
            </a:r>
            <a:r>
              <a:rPr lang="en-US" sz="1200" dirty="0">
                <a:solidFill>
                  <a:srgbClr val="E6F4F1"/>
                </a:solidFill>
                <a:latin typeface="Times New Roman" panose="02020603050405020304" pitchFamily="18" charset="0"/>
              </a:rPr>
              <a:t>https://peak.ai/hub/blog/ai-decision-making-the-future-of-business-intelligence/</a:t>
            </a:r>
          </a:p>
          <a:p>
            <a:r>
              <a:rPr lang="fr-FR" sz="1200" b="1" dirty="0">
                <a:solidFill>
                  <a:srgbClr val="E6F4F1"/>
                </a:solidFill>
                <a:latin typeface="Times New Roman" panose="02020603050405020304" pitchFamily="18" charset="0"/>
                <a:cs typeface="Times New Roman" panose="02020603050405020304" pitchFamily="18" charset="0"/>
              </a:rPr>
              <a:t>Images sources : </a:t>
            </a:r>
            <a:r>
              <a:rPr lang="en-US" sz="1200" dirty="0">
                <a:solidFill>
                  <a:srgbClr val="E6F4F1"/>
                </a:solidFill>
              </a:rPr>
              <a:t>Business vector created by </a:t>
            </a:r>
            <a:r>
              <a:rPr lang="en-US" sz="1200" dirty="0" err="1">
                <a:solidFill>
                  <a:srgbClr val="E6F4F1"/>
                </a:solidFill>
              </a:rPr>
              <a:t>vectorjuice</a:t>
            </a:r>
            <a:r>
              <a:rPr lang="en-US" sz="1200" dirty="0">
                <a:solidFill>
                  <a:srgbClr val="E6F4F1"/>
                </a:solidFill>
              </a:rPr>
              <a:t> - www.freepik.com</a:t>
            </a:r>
            <a:endParaRPr lang="en-US" sz="1200" dirty="0">
              <a:solidFill>
                <a:srgbClr val="E6F4F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048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9857</TotalTime>
  <Words>2723</Words>
  <Application>Microsoft Office PowerPoint</Application>
  <PresentationFormat>Widescreen</PresentationFormat>
  <Paragraphs>260</Paragraphs>
  <Slides>33</Slides>
  <Notes>16</Notes>
  <HiddenSlides>4</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33</vt:i4>
      </vt:variant>
    </vt:vector>
  </HeadingPairs>
  <TitlesOfParts>
    <vt:vector size="56" baseType="lpstr">
      <vt:lpstr>-apple-system</vt:lpstr>
      <vt:lpstr>arial</vt:lpstr>
      <vt:lpstr>arial</vt:lpstr>
      <vt:lpstr>BlinkMacSystemFont</vt:lpstr>
      <vt:lpstr>Browallia New</vt:lpstr>
      <vt:lpstr>Calibri</vt:lpstr>
      <vt:lpstr>Calibri Light</vt:lpstr>
      <vt:lpstr>charter</vt:lpstr>
      <vt:lpstr>Corbel</vt:lpstr>
      <vt:lpstr>db_heavent</vt:lpstr>
      <vt:lpstr>Garamond</vt:lpstr>
      <vt:lpstr>Georgia</vt:lpstr>
      <vt:lpstr>Harding</vt:lpstr>
      <vt:lpstr>helvetica neue</vt:lpstr>
      <vt:lpstr>inherit</vt:lpstr>
      <vt:lpstr>Kanit</vt:lpstr>
      <vt:lpstr>Lato</vt:lpstr>
      <vt:lpstr>Montserrat</vt:lpstr>
      <vt:lpstr>Roboto</vt:lpstr>
      <vt:lpstr>RSU</vt:lpstr>
      <vt:lpstr>Sarabun</vt:lpstr>
      <vt:lpstr>Times New Roman</vt:lpstr>
      <vt:lpstr>Office Theme</vt:lpstr>
      <vt:lpstr>Thailand’s COVID-19 provincial zoning  with AI</vt:lpstr>
      <vt:lpstr>COVID-19 in Thailand</vt:lpstr>
      <vt:lpstr>Province’s strictness zone</vt:lpstr>
      <vt:lpstr>COVID-19 Current Situation</vt:lpstr>
      <vt:lpstr>COVID Lockdown Easing</vt:lpstr>
      <vt:lpstr>COVID Lockdown Easing</vt:lpstr>
      <vt:lpstr>Pilot tourism areas</vt:lpstr>
      <vt:lpstr>What if we use AI to help us decide where to easing restriction?</vt:lpstr>
      <vt:lpstr>How can AI help us ?</vt:lpstr>
      <vt:lpstr>Which part of AI we used ?</vt:lpstr>
      <vt:lpstr>ML Unsupervised Learning</vt:lpstr>
      <vt:lpstr>K-Means</vt:lpstr>
      <vt:lpstr>K-Means : Algorithm</vt:lpstr>
      <vt:lpstr>K-Means : How to Choose K</vt:lpstr>
      <vt:lpstr>Principal Component Analysis</vt:lpstr>
      <vt:lpstr>ML Pipeline</vt:lpstr>
      <vt:lpstr>Data : Cases</vt:lpstr>
      <vt:lpstr>Data : Vaccination</vt:lpstr>
      <vt:lpstr>Get Data for projects </vt:lpstr>
      <vt:lpstr>Get Data for projects </vt:lpstr>
      <vt:lpstr>Data used for model</vt:lpstr>
      <vt:lpstr>Scikit-learn</vt:lpstr>
      <vt:lpstr>Results (2 Nov 21)</vt:lpstr>
      <vt:lpstr>Results (11 Nov 21)</vt:lpstr>
      <vt:lpstr>Coding</vt:lpstr>
      <vt:lpstr>Does the Model work ?</vt:lpstr>
      <vt:lpstr>Further Development</vt:lpstr>
      <vt:lpstr>Further Reading</vt:lpstr>
      <vt:lpstr>Further Reading : </vt:lpstr>
      <vt:lpstr>PowerPoint Presentation</vt:lpstr>
      <vt:lpstr>PowerPoint Presentation</vt:lpstr>
      <vt:lpstr>How AI can help</vt:lpstr>
      <vt:lpstr>How AI can help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Travel with AI</dc:title>
  <dc:creator>Krittitee Yanpisitkul</dc:creator>
  <cp:lastModifiedBy>Krittitee Yanpisitkul</cp:lastModifiedBy>
  <cp:revision>28</cp:revision>
  <dcterms:created xsi:type="dcterms:W3CDTF">2021-11-02T12:11:41Z</dcterms:created>
  <dcterms:modified xsi:type="dcterms:W3CDTF">2021-11-17T08:10:51Z</dcterms:modified>
</cp:coreProperties>
</file>